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2" r:id="rId5"/>
    <p:sldId id="264" r:id="rId6"/>
    <p:sldId id="270" r:id="rId7"/>
    <p:sldId id="272" r:id="rId8"/>
    <p:sldId id="271" r:id="rId9"/>
    <p:sldId id="273" r:id="rId10"/>
    <p:sldId id="274" r:id="rId11"/>
    <p:sldId id="266" r:id="rId12"/>
    <p:sldId id="267" r:id="rId13"/>
    <p:sldId id="269" r:id="rId14"/>
    <p:sldId id="276" r:id="rId15"/>
    <p:sldId id="277" r:id="rId16"/>
    <p:sldId id="278" r:id="rId17"/>
    <p:sldId id="279" r:id="rId1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CC3300"/>
    <a:srgbClr val="663300"/>
    <a:srgbClr val="FF3300"/>
    <a:srgbClr val="CC9900"/>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426" autoAdjust="0"/>
  </p:normalViewPr>
  <p:slideViewPr>
    <p:cSldViewPr>
      <p:cViewPr>
        <p:scale>
          <a:sx n="100" d="100"/>
          <a:sy n="100" d="100"/>
        </p:scale>
        <p:origin x="1380" y="6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D24D71-E6B8-4DE5-A4A6-E60CD6DA9469}"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ru-RU"/>
        </a:p>
      </dgm:t>
    </dgm:pt>
    <dgm:pt modelId="{61B60229-5582-45B2-9634-5854F335BEB6}">
      <dgm:prSet phldrT="[Текст]"/>
      <dgm:spPr>
        <a:ln>
          <a:solidFill>
            <a:srgbClr val="FFC000"/>
          </a:solidFill>
        </a:ln>
      </dgm:spPr>
      <dgm:t>
        <a:bodyPr/>
        <a:lstStyle/>
        <a:p>
          <a:r>
            <a:rPr lang="en-US" dirty="0" smtClean="0"/>
            <a:t>lyric</a:t>
          </a:r>
          <a:endParaRPr lang="ru-RU" dirty="0"/>
        </a:p>
      </dgm:t>
    </dgm:pt>
    <dgm:pt modelId="{46CC5865-AA66-46AF-BF1E-989D70C066C7}" type="parTrans" cxnId="{3DBF82E8-7FF8-452A-B362-A17A3C6A09ED}">
      <dgm:prSet/>
      <dgm:spPr/>
      <dgm:t>
        <a:bodyPr/>
        <a:lstStyle/>
        <a:p>
          <a:endParaRPr lang="ru-RU"/>
        </a:p>
      </dgm:t>
    </dgm:pt>
    <dgm:pt modelId="{B4453362-C6E6-4F5B-9453-7282C128E60E}" type="sibTrans" cxnId="{3DBF82E8-7FF8-452A-B362-A17A3C6A09ED}">
      <dgm:prSet/>
      <dgm:spPr/>
      <dgm:t>
        <a:bodyPr/>
        <a:lstStyle/>
        <a:p>
          <a:endParaRPr lang="ru-RU"/>
        </a:p>
      </dgm:t>
    </dgm:pt>
    <dgm:pt modelId="{91108EEA-C5F3-4002-99A6-3E3A23316DEE}">
      <dgm:prSet phldrT="[Текст]"/>
      <dgm:spPr>
        <a:ln>
          <a:solidFill>
            <a:srgbClr val="FF9900"/>
          </a:solidFill>
        </a:ln>
      </dgm:spPr>
      <dgm:t>
        <a:bodyPr/>
        <a:lstStyle/>
        <a:p>
          <a:r>
            <a:rPr lang="en-US" dirty="0" smtClean="0"/>
            <a:t>blank verse</a:t>
          </a:r>
          <a:endParaRPr lang="ru-RU" dirty="0"/>
        </a:p>
      </dgm:t>
    </dgm:pt>
    <dgm:pt modelId="{F1B5862B-B758-48F8-B31D-54FB10B09C71}" type="parTrans" cxnId="{CF2303E0-CDEC-42DA-8C6E-201BAF3FC4A8}">
      <dgm:prSet/>
      <dgm:spPr/>
      <dgm:t>
        <a:bodyPr/>
        <a:lstStyle/>
        <a:p>
          <a:endParaRPr lang="ru-RU"/>
        </a:p>
      </dgm:t>
    </dgm:pt>
    <dgm:pt modelId="{AE26E8FC-C94C-4B09-9270-8EFDC593C8F9}" type="sibTrans" cxnId="{CF2303E0-CDEC-42DA-8C6E-201BAF3FC4A8}">
      <dgm:prSet/>
      <dgm:spPr/>
      <dgm:t>
        <a:bodyPr/>
        <a:lstStyle/>
        <a:p>
          <a:endParaRPr lang="ru-RU"/>
        </a:p>
      </dgm:t>
    </dgm:pt>
    <dgm:pt modelId="{CEE86195-D69B-4713-B6B2-193502C45566}">
      <dgm:prSet phldrT="[Текст]"/>
      <dgm:spPr>
        <a:ln>
          <a:solidFill>
            <a:srgbClr val="FF9900"/>
          </a:solidFill>
        </a:ln>
      </dgm:spPr>
      <dgm:t>
        <a:bodyPr/>
        <a:lstStyle/>
        <a:p>
          <a:r>
            <a:rPr lang="en-US" dirty="0" smtClean="0"/>
            <a:t>narrative poem</a:t>
          </a:r>
          <a:endParaRPr lang="ru-RU" dirty="0"/>
        </a:p>
      </dgm:t>
    </dgm:pt>
    <dgm:pt modelId="{9903C903-8EA7-4114-8FFF-529FF5388D43}" type="parTrans" cxnId="{37573CF5-BC31-47E4-A2FA-74EB05BADB75}">
      <dgm:prSet/>
      <dgm:spPr/>
      <dgm:t>
        <a:bodyPr/>
        <a:lstStyle/>
        <a:p>
          <a:endParaRPr lang="ru-RU"/>
        </a:p>
      </dgm:t>
    </dgm:pt>
    <dgm:pt modelId="{55DF64B6-9A80-4C01-BB48-0EABF8D3C8E7}" type="sibTrans" cxnId="{37573CF5-BC31-47E4-A2FA-74EB05BADB75}">
      <dgm:prSet/>
      <dgm:spPr/>
      <dgm:t>
        <a:bodyPr/>
        <a:lstStyle/>
        <a:p>
          <a:endParaRPr lang="ru-RU"/>
        </a:p>
      </dgm:t>
    </dgm:pt>
    <dgm:pt modelId="{6C9CF469-92E8-499C-B5F1-5175321A2833}">
      <dgm:prSet phldrT="[Текст]"/>
      <dgm:spPr>
        <a:ln>
          <a:solidFill>
            <a:srgbClr val="FF9900"/>
          </a:solidFill>
        </a:ln>
      </dgm:spPr>
      <dgm:t>
        <a:bodyPr/>
        <a:lstStyle/>
        <a:p>
          <a:r>
            <a:rPr lang="en-US" dirty="0" smtClean="0"/>
            <a:t>sonnet</a:t>
          </a:r>
          <a:endParaRPr lang="ru-RU" dirty="0"/>
        </a:p>
      </dgm:t>
    </dgm:pt>
    <dgm:pt modelId="{F0B56EA5-1F6F-4AAF-AE1A-512AD6041501}" type="parTrans" cxnId="{02E5B8FD-027B-489C-BF6D-AE49B51A920F}">
      <dgm:prSet/>
      <dgm:spPr/>
      <dgm:t>
        <a:bodyPr/>
        <a:lstStyle/>
        <a:p>
          <a:endParaRPr lang="ru-RU"/>
        </a:p>
      </dgm:t>
    </dgm:pt>
    <dgm:pt modelId="{698D774E-D3A1-4CF9-B297-7E73A87D3756}" type="sibTrans" cxnId="{02E5B8FD-027B-489C-BF6D-AE49B51A920F}">
      <dgm:prSet/>
      <dgm:spPr/>
      <dgm:t>
        <a:bodyPr/>
        <a:lstStyle/>
        <a:p>
          <a:endParaRPr lang="ru-RU"/>
        </a:p>
      </dgm:t>
    </dgm:pt>
    <dgm:pt modelId="{A31667EB-3B20-4A89-A286-CBE7D2E1B50C}" type="pres">
      <dgm:prSet presAssocID="{23D24D71-E6B8-4DE5-A4A6-E60CD6DA9469}" presName="cycle" presStyleCnt="0">
        <dgm:presLayoutVars>
          <dgm:dir/>
          <dgm:resizeHandles val="exact"/>
        </dgm:presLayoutVars>
      </dgm:prSet>
      <dgm:spPr/>
    </dgm:pt>
    <dgm:pt modelId="{3558B78B-10CB-4B75-9BEF-3AA6EE5448D2}" type="pres">
      <dgm:prSet presAssocID="{61B60229-5582-45B2-9634-5854F335BEB6}" presName="node" presStyleLbl="node1" presStyleIdx="0" presStyleCnt="4" custScaleX="220513" custRadScaleRad="100072" custRadScaleInc="1651">
        <dgm:presLayoutVars>
          <dgm:bulletEnabled val="1"/>
        </dgm:presLayoutVars>
      </dgm:prSet>
      <dgm:spPr/>
    </dgm:pt>
    <dgm:pt modelId="{4A310F54-B989-4ADF-AED9-2E960FE5F4DC}" type="pres">
      <dgm:prSet presAssocID="{B4453362-C6E6-4F5B-9453-7282C128E60E}" presName="sibTrans" presStyleLbl="sibTrans2D1" presStyleIdx="0" presStyleCnt="4"/>
      <dgm:spPr/>
    </dgm:pt>
    <dgm:pt modelId="{25211BC7-A5C5-479C-96E2-842333142302}" type="pres">
      <dgm:prSet presAssocID="{B4453362-C6E6-4F5B-9453-7282C128E60E}" presName="connectorText" presStyleLbl="sibTrans2D1" presStyleIdx="0" presStyleCnt="4"/>
      <dgm:spPr/>
    </dgm:pt>
    <dgm:pt modelId="{304A72E9-DCA5-4D39-AB33-A34E5F407011}" type="pres">
      <dgm:prSet presAssocID="{91108EEA-C5F3-4002-99A6-3E3A23316DEE}" presName="node" presStyleLbl="node1" presStyleIdx="1" presStyleCnt="4">
        <dgm:presLayoutVars>
          <dgm:bulletEnabled val="1"/>
        </dgm:presLayoutVars>
      </dgm:prSet>
      <dgm:spPr/>
      <dgm:t>
        <a:bodyPr/>
        <a:lstStyle/>
        <a:p>
          <a:endParaRPr lang="ru-RU"/>
        </a:p>
      </dgm:t>
    </dgm:pt>
    <dgm:pt modelId="{22B735C6-2C88-4C68-8231-B1891AF259FC}" type="pres">
      <dgm:prSet presAssocID="{AE26E8FC-C94C-4B09-9270-8EFDC593C8F9}" presName="sibTrans" presStyleLbl="sibTrans2D1" presStyleIdx="1" presStyleCnt="4"/>
      <dgm:spPr/>
    </dgm:pt>
    <dgm:pt modelId="{2CBE1350-6B74-4808-97FA-6C62F159BA78}" type="pres">
      <dgm:prSet presAssocID="{AE26E8FC-C94C-4B09-9270-8EFDC593C8F9}" presName="connectorText" presStyleLbl="sibTrans2D1" presStyleIdx="1" presStyleCnt="4"/>
      <dgm:spPr/>
    </dgm:pt>
    <dgm:pt modelId="{2159B303-7EE9-442A-8790-1C57D9A1BDDD}" type="pres">
      <dgm:prSet presAssocID="{CEE86195-D69B-4713-B6B2-193502C45566}" presName="node" presStyleLbl="node1" presStyleIdx="2" presStyleCnt="4" custScaleX="217758">
        <dgm:presLayoutVars>
          <dgm:bulletEnabled val="1"/>
        </dgm:presLayoutVars>
      </dgm:prSet>
      <dgm:spPr/>
      <dgm:t>
        <a:bodyPr/>
        <a:lstStyle/>
        <a:p>
          <a:endParaRPr lang="ru-RU"/>
        </a:p>
      </dgm:t>
    </dgm:pt>
    <dgm:pt modelId="{411A74D9-6954-4B71-91F3-306742B5AA2C}" type="pres">
      <dgm:prSet presAssocID="{55DF64B6-9A80-4C01-BB48-0EABF8D3C8E7}" presName="sibTrans" presStyleLbl="sibTrans2D1" presStyleIdx="2" presStyleCnt="4"/>
      <dgm:spPr/>
    </dgm:pt>
    <dgm:pt modelId="{5EDC1D64-150D-428B-B65B-35F1CAC521F0}" type="pres">
      <dgm:prSet presAssocID="{55DF64B6-9A80-4C01-BB48-0EABF8D3C8E7}" presName="connectorText" presStyleLbl="sibTrans2D1" presStyleIdx="2" presStyleCnt="4"/>
      <dgm:spPr/>
    </dgm:pt>
    <dgm:pt modelId="{C2A3CC29-5B3B-4301-B128-57BB0FFD6A68}" type="pres">
      <dgm:prSet presAssocID="{6C9CF469-92E8-499C-B5F1-5175321A2833}" presName="node" presStyleLbl="node1" presStyleIdx="3" presStyleCnt="4">
        <dgm:presLayoutVars>
          <dgm:bulletEnabled val="1"/>
        </dgm:presLayoutVars>
      </dgm:prSet>
      <dgm:spPr/>
    </dgm:pt>
    <dgm:pt modelId="{E186AB08-E61E-4306-AE0C-BB7C746040D8}" type="pres">
      <dgm:prSet presAssocID="{698D774E-D3A1-4CF9-B297-7E73A87D3756}" presName="sibTrans" presStyleLbl="sibTrans2D1" presStyleIdx="3" presStyleCnt="4"/>
      <dgm:spPr/>
    </dgm:pt>
    <dgm:pt modelId="{E9DBE3AE-CEE7-4B3C-B6CB-9E599EF8196E}" type="pres">
      <dgm:prSet presAssocID="{698D774E-D3A1-4CF9-B297-7E73A87D3756}" presName="connectorText" presStyleLbl="sibTrans2D1" presStyleIdx="3" presStyleCnt="4"/>
      <dgm:spPr/>
    </dgm:pt>
  </dgm:ptLst>
  <dgm:cxnLst>
    <dgm:cxn modelId="{40F4CBDD-F307-46B0-8987-E43F205A9B22}" type="presOf" srcId="{B4453362-C6E6-4F5B-9453-7282C128E60E}" destId="{4A310F54-B989-4ADF-AED9-2E960FE5F4DC}" srcOrd="0" destOrd="0" presId="urn:microsoft.com/office/officeart/2005/8/layout/cycle2"/>
    <dgm:cxn modelId="{3DBF82E8-7FF8-452A-B362-A17A3C6A09ED}" srcId="{23D24D71-E6B8-4DE5-A4A6-E60CD6DA9469}" destId="{61B60229-5582-45B2-9634-5854F335BEB6}" srcOrd="0" destOrd="0" parTransId="{46CC5865-AA66-46AF-BF1E-989D70C066C7}" sibTransId="{B4453362-C6E6-4F5B-9453-7282C128E60E}"/>
    <dgm:cxn modelId="{9108FA7D-3937-41CD-9B78-0A1D0E2B144E}" type="presOf" srcId="{AE26E8FC-C94C-4B09-9270-8EFDC593C8F9}" destId="{22B735C6-2C88-4C68-8231-B1891AF259FC}" srcOrd="0" destOrd="0" presId="urn:microsoft.com/office/officeart/2005/8/layout/cycle2"/>
    <dgm:cxn modelId="{DE8B5A42-86E2-431D-9926-8CC5250F0B0E}" type="presOf" srcId="{698D774E-D3A1-4CF9-B297-7E73A87D3756}" destId="{E9DBE3AE-CEE7-4B3C-B6CB-9E599EF8196E}" srcOrd="1" destOrd="0" presId="urn:microsoft.com/office/officeart/2005/8/layout/cycle2"/>
    <dgm:cxn modelId="{37573CF5-BC31-47E4-A2FA-74EB05BADB75}" srcId="{23D24D71-E6B8-4DE5-A4A6-E60CD6DA9469}" destId="{CEE86195-D69B-4713-B6B2-193502C45566}" srcOrd="2" destOrd="0" parTransId="{9903C903-8EA7-4114-8FFF-529FF5388D43}" sibTransId="{55DF64B6-9A80-4C01-BB48-0EABF8D3C8E7}"/>
    <dgm:cxn modelId="{3A733988-E9B1-4536-AE04-2BD2269BE5D0}" type="presOf" srcId="{AE26E8FC-C94C-4B09-9270-8EFDC593C8F9}" destId="{2CBE1350-6B74-4808-97FA-6C62F159BA78}" srcOrd="1" destOrd="0" presId="urn:microsoft.com/office/officeart/2005/8/layout/cycle2"/>
    <dgm:cxn modelId="{1D47F5FA-60E2-4F03-B13C-BE0B8E405874}" type="presOf" srcId="{55DF64B6-9A80-4C01-BB48-0EABF8D3C8E7}" destId="{5EDC1D64-150D-428B-B65B-35F1CAC521F0}" srcOrd="1" destOrd="0" presId="urn:microsoft.com/office/officeart/2005/8/layout/cycle2"/>
    <dgm:cxn modelId="{CF2303E0-CDEC-42DA-8C6E-201BAF3FC4A8}" srcId="{23D24D71-E6B8-4DE5-A4A6-E60CD6DA9469}" destId="{91108EEA-C5F3-4002-99A6-3E3A23316DEE}" srcOrd="1" destOrd="0" parTransId="{F1B5862B-B758-48F8-B31D-54FB10B09C71}" sibTransId="{AE26E8FC-C94C-4B09-9270-8EFDC593C8F9}"/>
    <dgm:cxn modelId="{4644D1D6-F501-4C22-9E2C-CD5C074C7A11}" type="presOf" srcId="{23D24D71-E6B8-4DE5-A4A6-E60CD6DA9469}" destId="{A31667EB-3B20-4A89-A286-CBE7D2E1B50C}" srcOrd="0" destOrd="0" presId="urn:microsoft.com/office/officeart/2005/8/layout/cycle2"/>
    <dgm:cxn modelId="{02E5B8FD-027B-489C-BF6D-AE49B51A920F}" srcId="{23D24D71-E6B8-4DE5-A4A6-E60CD6DA9469}" destId="{6C9CF469-92E8-499C-B5F1-5175321A2833}" srcOrd="3" destOrd="0" parTransId="{F0B56EA5-1F6F-4AAF-AE1A-512AD6041501}" sibTransId="{698D774E-D3A1-4CF9-B297-7E73A87D3756}"/>
    <dgm:cxn modelId="{8708EA58-BAEC-47B9-BC39-D0A614FE84A2}" type="presOf" srcId="{698D774E-D3A1-4CF9-B297-7E73A87D3756}" destId="{E186AB08-E61E-4306-AE0C-BB7C746040D8}" srcOrd="0" destOrd="0" presId="urn:microsoft.com/office/officeart/2005/8/layout/cycle2"/>
    <dgm:cxn modelId="{05C0E3A5-D09B-4FCD-9338-82D4ED66CA26}" type="presOf" srcId="{6C9CF469-92E8-499C-B5F1-5175321A2833}" destId="{C2A3CC29-5B3B-4301-B128-57BB0FFD6A68}" srcOrd="0" destOrd="0" presId="urn:microsoft.com/office/officeart/2005/8/layout/cycle2"/>
    <dgm:cxn modelId="{0DC85554-047E-4059-96F7-4417DC24811D}" type="presOf" srcId="{61B60229-5582-45B2-9634-5854F335BEB6}" destId="{3558B78B-10CB-4B75-9BEF-3AA6EE5448D2}" srcOrd="0" destOrd="0" presId="urn:microsoft.com/office/officeart/2005/8/layout/cycle2"/>
    <dgm:cxn modelId="{020F9031-D24F-4E37-942C-EAFCEA612EA6}" type="presOf" srcId="{CEE86195-D69B-4713-B6B2-193502C45566}" destId="{2159B303-7EE9-442A-8790-1C57D9A1BDDD}" srcOrd="0" destOrd="0" presId="urn:microsoft.com/office/officeart/2005/8/layout/cycle2"/>
    <dgm:cxn modelId="{BB5380F8-2F34-46C1-8EF2-8A5DE35A020D}" type="presOf" srcId="{91108EEA-C5F3-4002-99A6-3E3A23316DEE}" destId="{304A72E9-DCA5-4D39-AB33-A34E5F407011}" srcOrd="0" destOrd="0" presId="urn:microsoft.com/office/officeart/2005/8/layout/cycle2"/>
    <dgm:cxn modelId="{078D00D4-236D-4DE0-BD57-E231686E538D}" type="presOf" srcId="{B4453362-C6E6-4F5B-9453-7282C128E60E}" destId="{25211BC7-A5C5-479C-96E2-842333142302}" srcOrd="1" destOrd="0" presId="urn:microsoft.com/office/officeart/2005/8/layout/cycle2"/>
    <dgm:cxn modelId="{75101C8E-B62D-4ADD-9598-7C7050A01BB4}" type="presOf" srcId="{55DF64B6-9A80-4C01-BB48-0EABF8D3C8E7}" destId="{411A74D9-6954-4B71-91F3-306742B5AA2C}" srcOrd="0" destOrd="0" presId="urn:microsoft.com/office/officeart/2005/8/layout/cycle2"/>
    <dgm:cxn modelId="{4454B966-195F-4CC8-9899-4571900EE086}" type="presParOf" srcId="{A31667EB-3B20-4A89-A286-CBE7D2E1B50C}" destId="{3558B78B-10CB-4B75-9BEF-3AA6EE5448D2}" srcOrd="0" destOrd="0" presId="urn:microsoft.com/office/officeart/2005/8/layout/cycle2"/>
    <dgm:cxn modelId="{A18EC1D2-D9C5-4964-8F85-0E2B16843161}" type="presParOf" srcId="{A31667EB-3B20-4A89-A286-CBE7D2E1B50C}" destId="{4A310F54-B989-4ADF-AED9-2E960FE5F4DC}" srcOrd="1" destOrd="0" presId="urn:microsoft.com/office/officeart/2005/8/layout/cycle2"/>
    <dgm:cxn modelId="{F09337E3-185A-41F5-96BF-1F83C247CA9D}" type="presParOf" srcId="{4A310F54-B989-4ADF-AED9-2E960FE5F4DC}" destId="{25211BC7-A5C5-479C-96E2-842333142302}" srcOrd="0" destOrd="0" presId="urn:microsoft.com/office/officeart/2005/8/layout/cycle2"/>
    <dgm:cxn modelId="{5E10D55A-DEE1-497B-A57D-5EAA688471CA}" type="presParOf" srcId="{A31667EB-3B20-4A89-A286-CBE7D2E1B50C}" destId="{304A72E9-DCA5-4D39-AB33-A34E5F407011}" srcOrd="2" destOrd="0" presId="urn:microsoft.com/office/officeart/2005/8/layout/cycle2"/>
    <dgm:cxn modelId="{6B4AA76C-02C7-471B-9076-1FEADA746488}" type="presParOf" srcId="{A31667EB-3B20-4A89-A286-CBE7D2E1B50C}" destId="{22B735C6-2C88-4C68-8231-B1891AF259FC}" srcOrd="3" destOrd="0" presId="urn:microsoft.com/office/officeart/2005/8/layout/cycle2"/>
    <dgm:cxn modelId="{32561805-BA69-4534-98A9-27B905022C3B}" type="presParOf" srcId="{22B735C6-2C88-4C68-8231-B1891AF259FC}" destId="{2CBE1350-6B74-4808-97FA-6C62F159BA78}" srcOrd="0" destOrd="0" presId="urn:microsoft.com/office/officeart/2005/8/layout/cycle2"/>
    <dgm:cxn modelId="{1BF08966-8460-4F4B-8C1F-49A04F2E97A6}" type="presParOf" srcId="{A31667EB-3B20-4A89-A286-CBE7D2E1B50C}" destId="{2159B303-7EE9-442A-8790-1C57D9A1BDDD}" srcOrd="4" destOrd="0" presId="urn:microsoft.com/office/officeart/2005/8/layout/cycle2"/>
    <dgm:cxn modelId="{E34EE296-00ED-4768-B314-58A991408476}" type="presParOf" srcId="{A31667EB-3B20-4A89-A286-CBE7D2E1B50C}" destId="{411A74D9-6954-4B71-91F3-306742B5AA2C}" srcOrd="5" destOrd="0" presId="urn:microsoft.com/office/officeart/2005/8/layout/cycle2"/>
    <dgm:cxn modelId="{8E046D76-BB6F-4415-B774-ABA61B02878C}" type="presParOf" srcId="{411A74D9-6954-4B71-91F3-306742B5AA2C}" destId="{5EDC1D64-150D-428B-B65B-35F1CAC521F0}" srcOrd="0" destOrd="0" presId="urn:microsoft.com/office/officeart/2005/8/layout/cycle2"/>
    <dgm:cxn modelId="{C5213F7D-0505-4BEF-A160-3FDD7D384D30}" type="presParOf" srcId="{A31667EB-3B20-4A89-A286-CBE7D2E1B50C}" destId="{C2A3CC29-5B3B-4301-B128-57BB0FFD6A68}" srcOrd="6" destOrd="0" presId="urn:microsoft.com/office/officeart/2005/8/layout/cycle2"/>
    <dgm:cxn modelId="{D7BCB907-EFEF-4C5B-8244-DA18FEDAFCF5}" type="presParOf" srcId="{A31667EB-3B20-4A89-A286-CBE7D2E1B50C}" destId="{E186AB08-E61E-4306-AE0C-BB7C746040D8}" srcOrd="7" destOrd="0" presId="urn:microsoft.com/office/officeart/2005/8/layout/cycle2"/>
    <dgm:cxn modelId="{4E3CEC78-4649-4643-B8D1-936FB0950312}" type="presParOf" srcId="{E186AB08-E61E-4306-AE0C-BB7C746040D8}" destId="{E9DBE3AE-CEE7-4B3C-B6CB-9E599EF8196E}"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558B78B-10CB-4B75-9BEF-3AA6EE5448D2}">
      <dsp:nvSpPr>
        <dsp:cNvPr id="0" name=""/>
        <dsp:cNvSpPr/>
      </dsp:nvSpPr>
      <dsp:spPr>
        <a:xfrm>
          <a:off x="1944216" y="47"/>
          <a:ext cx="3424925" cy="1553162"/>
        </a:xfrm>
        <a:prstGeom prst="ellipse">
          <a:avLst/>
        </a:prstGeom>
        <a:solidFill>
          <a:schemeClr val="accen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lyric</a:t>
          </a:r>
          <a:endParaRPr lang="ru-RU" sz="2700" kern="1200" dirty="0"/>
        </a:p>
      </dsp:txBody>
      <dsp:txXfrm>
        <a:off x="1944216" y="47"/>
        <a:ext cx="3424925" cy="1553162"/>
      </dsp:txXfrm>
    </dsp:sp>
    <dsp:sp modelId="{4A310F54-B989-4ADF-AED9-2E960FE5F4DC}">
      <dsp:nvSpPr>
        <dsp:cNvPr id="0" name=""/>
        <dsp:cNvSpPr/>
      </dsp:nvSpPr>
      <dsp:spPr>
        <a:xfrm rot="2723542">
          <a:off x="4397101" y="1411508"/>
          <a:ext cx="288700" cy="5241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ru-RU" sz="2200" kern="1200"/>
        </a:p>
      </dsp:txBody>
      <dsp:txXfrm rot="2723542">
        <a:off x="4397101" y="1411508"/>
        <a:ext cx="288700" cy="524192"/>
      </dsp:txXfrm>
    </dsp:sp>
    <dsp:sp modelId="{304A72E9-DCA5-4D39-AB33-A34E5F407011}">
      <dsp:nvSpPr>
        <dsp:cNvPr id="0" name=""/>
        <dsp:cNvSpPr/>
      </dsp:nvSpPr>
      <dsp:spPr>
        <a:xfrm>
          <a:off x="4507225" y="1649614"/>
          <a:ext cx="1553162" cy="1553162"/>
        </a:xfrm>
        <a:prstGeom prst="ellipse">
          <a:avLst/>
        </a:prstGeom>
        <a:solidFill>
          <a:schemeClr val="accent1">
            <a:hueOff val="0"/>
            <a:satOff val="0"/>
            <a:lumOff val="0"/>
            <a:alphaOff val="0"/>
          </a:schemeClr>
        </a:solidFill>
        <a:ln w="25400" cap="flat" cmpd="sng" algn="ctr">
          <a:solidFill>
            <a:srgbClr val="FF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blank verse</a:t>
          </a:r>
          <a:endParaRPr lang="ru-RU" sz="2700" kern="1200" dirty="0"/>
        </a:p>
      </dsp:txBody>
      <dsp:txXfrm>
        <a:off x="4507225" y="1649614"/>
        <a:ext cx="1553162" cy="1553162"/>
      </dsp:txXfrm>
    </dsp:sp>
    <dsp:sp modelId="{22B735C6-2C88-4C68-8231-B1891AF259FC}">
      <dsp:nvSpPr>
        <dsp:cNvPr id="0" name=""/>
        <dsp:cNvSpPr/>
      </dsp:nvSpPr>
      <dsp:spPr>
        <a:xfrm rot="8100000">
          <a:off x="4396217" y="2904154"/>
          <a:ext cx="295067" cy="5241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ru-RU" sz="2200" kern="1200"/>
        </a:p>
      </dsp:txBody>
      <dsp:txXfrm rot="8100000">
        <a:off x="4396217" y="2904154"/>
        <a:ext cx="295067" cy="524192"/>
      </dsp:txXfrm>
    </dsp:sp>
    <dsp:sp modelId="{2159B303-7EE9-442A-8790-1C57D9A1BDDD}">
      <dsp:nvSpPr>
        <dsp:cNvPr id="0" name=""/>
        <dsp:cNvSpPr/>
      </dsp:nvSpPr>
      <dsp:spPr>
        <a:xfrm>
          <a:off x="1944220" y="3298133"/>
          <a:ext cx="3382135" cy="1553162"/>
        </a:xfrm>
        <a:prstGeom prst="ellipse">
          <a:avLst/>
        </a:prstGeom>
        <a:solidFill>
          <a:schemeClr val="accent1">
            <a:hueOff val="0"/>
            <a:satOff val="0"/>
            <a:lumOff val="0"/>
            <a:alphaOff val="0"/>
          </a:schemeClr>
        </a:solidFill>
        <a:ln w="25400" cap="flat" cmpd="sng" algn="ctr">
          <a:solidFill>
            <a:srgbClr val="FF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narrative poem</a:t>
          </a:r>
          <a:endParaRPr lang="ru-RU" sz="2700" kern="1200" dirty="0"/>
        </a:p>
      </dsp:txBody>
      <dsp:txXfrm>
        <a:off x="1944220" y="3298133"/>
        <a:ext cx="3382135" cy="1553162"/>
      </dsp:txXfrm>
    </dsp:sp>
    <dsp:sp modelId="{411A74D9-6954-4B71-91F3-306742B5AA2C}">
      <dsp:nvSpPr>
        <dsp:cNvPr id="0" name=""/>
        <dsp:cNvSpPr/>
      </dsp:nvSpPr>
      <dsp:spPr>
        <a:xfrm rot="13500000">
          <a:off x="2591100" y="2915964"/>
          <a:ext cx="295067" cy="5241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ru-RU" sz="2200" kern="1200"/>
        </a:p>
      </dsp:txBody>
      <dsp:txXfrm rot="13500000">
        <a:off x="2591100" y="2915964"/>
        <a:ext cx="295067" cy="524192"/>
      </dsp:txXfrm>
    </dsp:sp>
    <dsp:sp modelId="{C2A3CC29-5B3B-4301-B128-57BB0FFD6A68}">
      <dsp:nvSpPr>
        <dsp:cNvPr id="0" name=""/>
        <dsp:cNvSpPr/>
      </dsp:nvSpPr>
      <dsp:spPr>
        <a:xfrm>
          <a:off x="1210188" y="1649614"/>
          <a:ext cx="1553162" cy="1553162"/>
        </a:xfrm>
        <a:prstGeom prst="ellipse">
          <a:avLst/>
        </a:prstGeom>
        <a:solidFill>
          <a:schemeClr val="accent1">
            <a:hueOff val="0"/>
            <a:satOff val="0"/>
            <a:lumOff val="0"/>
            <a:alphaOff val="0"/>
          </a:schemeClr>
        </a:solidFill>
        <a:ln w="25400" cap="flat" cmpd="sng" algn="ctr">
          <a:solidFill>
            <a:srgbClr val="FF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sonnet</a:t>
          </a:r>
          <a:endParaRPr lang="ru-RU" sz="2700" kern="1200" dirty="0"/>
        </a:p>
      </dsp:txBody>
      <dsp:txXfrm>
        <a:off x="1210188" y="1649614"/>
        <a:ext cx="1553162" cy="1553162"/>
      </dsp:txXfrm>
    </dsp:sp>
    <dsp:sp modelId="{E186AB08-E61E-4306-AE0C-BB7C746040D8}">
      <dsp:nvSpPr>
        <dsp:cNvPr id="0" name=""/>
        <dsp:cNvSpPr/>
      </dsp:nvSpPr>
      <dsp:spPr>
        <a:xfrm rot="18921067">
          <a:off x="2584587" y="1425293"/>
          <a:ext cx="300199" cy="5241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ru-RU" sz="2200" kern="1200"/>
        </a:p>
      </dsp:txBody>
      <dsp:txXfrm rot="18921067">
        <a:off x="2584587" y="1425293"/>
        <a:ext cx="300199" cy="52419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886200" y="2819400"/>
            <a:ext cx="5257800" cy="1143000"/>
          </a:xfrm>
        </p:spPr>
        <p:txBody>
          <a:bodyPr/>
          <a:lstStyle>
            <a:lvl1pPr>
              <a:defRPr sz="2000"/>
            </a:lvl1pPr>
          </a:lstStyle>
          <a:p>
            <a:r>
              <a:rPr lang="ru-RU" smtClean="0"/>
              <a:t>Образец заголовка</a:t>
            </a:r>
            <a:endParaRPr lang="en-US"/>
          </a:p>
        </p:txBody>
      </p:sp>
      <p:sp>
        <p:nvSpPr>
          <p:cNvPr id="3075" name="Rectangle 3"/>
          <p:cNvSpPr>
            <a:spLocks noGrp="1" noChangeArrowheads="1"/>
          </p:cNvSpPr>
          <p:nvPr>
            <p:ph type="subTitle" idx="1"/>
          </p:nvPr>
        </p:nvSpPr>
        <p:spPr>
          <a:xfrm>
            <a:off x="3886200" y="4800600"/>
            <a:ext cx="5257800" cy="1752600"/>
          </a:xfrm>
        </p:spPr>
        <p:txBody>
          <a:bodyPr/>
          <a:lstStyle>
            <a:lvl1pPr marL="0" indent="0" algn="ctr">
              <a:buFontTx/>
              <a:buNone/>
              <a:defRPr sz="2400"/>
            </a:lvl1pPr>
          </a:lstStyle>
          <a:p>
            <a:r>
              <a:rPr lang="ru-RU" smtClean="0"/>
              <a:t>Образец подзаголовка</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86600" y="457200"/>
            <a:ext cx="1600200" cy="6096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286000" y="457200"/>
            <a:ext cx="4648200" cy="6096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2286000" y="2438400"/>
            <a:ext cx="3009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448300" y="2438400"/>
            <a:ext cx="3009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62200" y="457200"/>
            <a:ext cx="6324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Rectangle 3"/>
          <p:cNvSpPr>
            <a:spLocks noGrp="1" noChangeArrowheads="1"/>
          </p:cNvSpPr>
          <p:nvPr>
            <p:ph type="body" idx="1"/>
          </p:nvPr>
        </p:nvSpPr>
        <p:spPr bwMode="auto">
          <a:xfrm>
            <a:off x="2286000" y="2438400"/>
            <a:ext cx="6172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3600">
          <a:solidFill>
            <a:srgbClr val="663300"/>
          </a:solidFill>
          <a:latin typeface="+mj-lt"/>
          <a:ea typeface="+mj-ea"/>
          <a:cs typeface="+mj-cs"/>
        </a:defRPr>
      </a:lvl1pPr>
      <a:lvl2pPr algn="ctr" rtl="0" eaLnBrk="1" fontAlgn="base" hangingPunct="1">
        <a:spcBef>
          <a:spcPct val="0"/>
        </a:spcBef>
        <a:spcAft>
          <a:spcPct val="0"/>
        </a:spcAft>
        <a:defRPr sz="3600">
          <a:solidFill>
            <a:srgbClr val="663300"/>
          </a:solidFill>
          <a:latin typeface="Forte" pitchFamily="66" charset="0"/>
        </a:defRPr>
      </a:lvl2pPr>
      <a:lvl3pPr algn="ctr" rtl="0" eaLnBrk="1" fontAlgn="base" hangingPunct="1">
        <a:spcBef>
          <a:spcPct val="0"/>
        </a:spcBef>
        <a:spcAft>
          <a:spcPct val="0"/>
        </a:spcAft>
        <a:defRPr sz="3600">
          <a:solidFill>
            <a:srgbClr val="663300"/>
          </a:solidFill>
          <a:latin typeface="Forte" pitchFamily="66" charset="0"/>
        </a:defRPr>
      </a:lvl3pPr>
      <a:lvl4pPr algn="ctr" rtl="0" eaLnBrk="1" fontAlgn="base" hangingPunct="1">
        <a:spcBef>
          <a:spcPct val="0"/>
        </a:spcBef>
        <a:spcAft>
          <a:spcPct val="0"/>
        </a:spcAft>
        <a:defRPr sz="3600">
          <a:solidFill>
            <a:srgbClr val="663300"/>
          </a:solidFill>
          <a:latin typeface="Forte" pitchFamily="66" charset="0"/>
        </a:defRPr>
      </a:lvl4pPr>
      <a:lvl5pPr algn="ctr" rtl="0" eaLnBrk="1" fontAlgn="base" hangingPunct="1">
        <a:spcBef>
          <a:spcPct val="0"/>
        </a:spcBef>
        <a:spcAft>
          <a:spcPct val="0"/>
        </a:spcAft>
        <a:defRPr sz="3600">
          <a:solidFill>
            <a:srgbClr val="663300"/>
          </a:solidFill>
          <a:latin typeface="Forte" pitchFamily="66" charset="0"/>
        </a:defRPr>
      </a:lvl5pPr>
      <a:lvl6pPr marL="457200" algn="ctr" rtl="0" eaLnBrk="1" fontAlgn="base" hangingPunct="1">
        <a:spcBef>
          <a:spcPct val="0"/>
        </a:spcBef>
        <a:spcAft>
          <a:spcPct val="0"/>
        </a:spcAft>
        <a:defRPr sz="3600">
          <a:solidFill>
            <a:srgbClr val="663300"/>
          </a:solidFill>
          <a:latin typeface="Forte" pitchFamily="66" charset="0"/>
        </a:defRPr>
      </a:lvl6pPr>
      <a:lvl7pPr marL="914400" algn="ctr" rtl="0" eaLnBrk="1" fontAlgn="base" hangingPunct="1">
        <a:spcBef>
          <a:spcPct val="0"/>
        </a:spcBef>
        <a:spcAft>
          <a:spcPct val="0"/>
        </a:spcAft>
        <a:defRPr sz="3600">
          <a:solidFill>
            <a:srgbClr val="663300"/>
          </a:solidFill>
          <a:latin typeface="Forte" pitchFamily="66" charset="0"/>
        </a:defRPr>
      </a:lvl7pPr>
      <a:lvl8pPr marL="1371600" algn="ctr" rtl="0" eaLnBrk="1" fontAlgn="base" hangingPunct="1">
        <a:spcBef>
          <a:spcPct val="0"/>
        </a:spcBef>
        <a:spcAft>
          <a:spcPct val="0"/>
        </a:spcAft>
        <a:defRPr sz="3600">
          <a:solidFill>
            <a:srgbClr val="663300"/>
          </a:solidFill>
          <a:latin typeface="Forte" pitchFamily="66" charset="0"/>
        </a:defRPr>
      </a:lvl8pPr>
      <a:lvl9pPr marL="1828800" algn="ctr" rtl="0" eaLnBrk="1" fontAlgn="base" hangingPunct="1">
        <a:spcBef>
          <a:spcPct val="0"/>
        </a:spcBef>
        <a:spcAft>
          <a:spcPct val="0"/>
        </a:spcAft>
        <a:defRPr sz="3600">
          <a:solidFill>
            <a:srgbClr val="663300"/>
          </a:solidFill>
          <a:latin typeface="Forte" pitchFamily="66" charset="0"/>
        </a:defRPr>
      </a:lvl9pPr>
    </p:titleStyle>
    <p:bodyStyle>
      <a:lvl1pPr marL="342900" indent="-342900" algn="l" rtl="0" eaLnBrk="1" fontAlgn="base" hangingPunct="1">
        <a:spcBef>
          <a:spcPct val="20000"/>
        </a:spcBef>
        <a:spcAft>
          <a:spcPct val="0"/>
        </a:spcAft>
        <a:buBlip>
          <a:blip r:embed="rId14"/>
        </a:buBlip>
        <a:defRPr sz="3200">
          <a:solidFill>
            <a:srgbClr val="663300"/>
          </a:solidFill>
          <a:latin typeface="+mn-lt"/>
          <a:ea typeface="+mn-ea"/>
          <a:cs typeface="+mn-cs"/>
        </a:defRPr>
      </a:lvl1pPr>
      <a:lvl2pPr marL="742950" indent="-285750" algn="l" rtl="0" eaLnBrk="1" fontAlgn="base" hangingPunct="1">
        <a:spcBef>
          <a:spcPct val="20000"/>
        </a:spcBef>
        <a:spcAft>
          <a:spcPct val="0"/>
        </a:spcAft>
        <a:buBlip>
          <a:blip r:embed="rId14"/>
        </a:buBlip>
        <a:defRPr sz="2800">
          <a:solidFill>
            <a:srgbClr val="663300"/>
          </a:solidFill>
          <a:latin typeface="+mn-lt"/>
        </a:defRPr>
      </a:lvl2pPr>
      <a:lvl3pPr marL="1143000" indent="-228600" algn="l" rtl="0" eaLnBrk="1" fontAlgn="base" hangingPunct="1">
        <a:spcBef>
          <a:spcPct val="20000"/>
        </a:spcBef>
        <a:spcAft>
          <a:spcPct val="0"/>
        </a:spcAft>
        <a:buBlip>
          <a:blip r:embed="rId14"/>
        </a:buBlip>
        <a:defRPr sz="2400">
          <a:solidFill>
            <a:srgbClr val="663300"/>
          </a:solidFill>
          <a:latin typeface="+mn-lt"/>
        </a:defRPr>
      </a:lvl3pPr>
      <a:lvl4pPr marL="1600200" indent="-228600" algn="l" rtl="0" eaLnBrk="1" fontAlgn="base" hangingPunct="1">
        <a:spcBef>
          <a:spcPct val="20000"/>
        </a:spcBef>
        <a:spcAft>
          <a:spcPct val="0"/>
        </a:spcAft>
        <a:buBlip>
          <a:blip r:embed="rId14"/>
        </a:buBlip>
        <a:defRPr sz="2000">
          <a:solidFill>
            <a:srgbClr val="663300"/>
          </a:solidFill>
          <a:latin typeface="+mn-lt"/>
        </a:defRPr>
      </a:lvl4pPr>
      <a:lvl5pPr marL="2057400" indent="-228600" algn="l" rtl="0" eaLnBrk="1" fontAlgn="base" hangingPunct="1">
        <a:spcBef>
          <a:spcPct val="20000"/>
        </a:spcBef>
        <a:spcAft>
          <a:spcPct val="0"/>
        </a:spcAft>
        <a:buBlip>
          <a:blip r:embed="rId14"/>
        </a:buBlip>
        <a:defRPr sz="2000">
          <a:solidFill>
            <a:srgbClr val="663300"/>
          </a:solidFill>
          <a:latin typeface="+mn-lt"/>
        </a:defRPr>
      </a:lvl5pPr>
      <a:lvl6pPr marL="2514600" indent="-228600" algn="l" rtl="0" eaLnBrk="1" fontAlgn="base" hangingPunct="1">
        <a:spcBef>
          <a:spcPct val="20000"/>
        </a:spcBef>
        <a:spcAft>
          <a:spcPct val="0"/>
        </a:spcAft>
        <a:buBlip>
          <a:blip r:embed="rId14"/>
        </a:buBlip>
        <a:defRPr sz="2000">
          <a:solidFill>
            <a:srgbClr val="663300"/>
          </a:solidFill>
          <a:latin typeface="+mn-lt"/>
        </a:defRPr>
      </a:lvl6pPr>
      <a:lvl7pPr marL="2971800" indent="-228600" algn="l" rtl="0" eaLnBrk="1" fontAlgn="base" hangingPunct="1">
        <a:spcBef>
          <a:spcPct val="20000"/>
        </a:spcBef>
        <a:spcAft>
          <a:spcPct val="0"/>
        </a:spcAft>
        <a:buBlip>
          <a:blip r:embed="rId14"/>
        </a:buBlip>
        <a:defRPr sz="2000">
          <a:solidFill>
            <a:srgbClr val="663300"/>
          </a:solidFill>
          <a:latin typeface="+mn-lt"/>
        </a:defRPr>
      </a:lvl7pPr>
      <a:lvl8pPr marL="3429000" indent="-228600" algn="l" rtl="0" eaLnBrk="1" fontAlgn="base" hangingPunct="1">
        <a:spcBef>
          <a:spcPct val="20000"/>
        </a:spcBef>
        <a:spcAft>
          <a:spcPct val="0"/>
        </a:spcAft>
        <a:buBlip>
          <a:blip r:embed="rId14"/>
        </a:buBlip>
        <a:defRPr sz="2000">
          <a:solidFill>
            <a:srgbClr val="663300"/>
          </a:solidFill>
          <a:latin typeface="+mn-lt"/>
        </a:defRPr>
      </a:lvl8pPr>
      <a:lvl9pPr marL="3886200" indent="-228600" algn="l" rtl="0" eaLnBrk="1" fontAlgn="base" hangingPunct="1">
        <a:spcBef>
          <a:spcPct val="20000"/>
        </a:spcBef>
        <a:spcAft>
          <a:spcPct val="0"/>
        </a:spcAft>
        <a:buBlip>
          <a:blip r:embed="rId14"/>
        </a:buBlip>
        <a:defRPr sz="2000">
          <a:solidFill>
            <a:srgbClr val="663300"/>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lalaluvu.com/page/2/" TargetMode="External"/><Relationship Id="rId3" Type="http://schemas.openxmlformats.org/officeDocument/2006/relationships/hyperlink" Target="http://urupin.livejournal.com/160762.html" TargetMode="External"/><Relationship Id="rId7" Type="http://schemas.openxmlformats.org/officeDocument/2006/relationships/hyperlink" Target="http://www.ec-dejavu.net/p-2/Petrarch.html" TargetMode="External"/><Relationship Id="rId2" Type="http://schemas.openxmlformats.org/officeDocument/2006/relationships/hyperlink" Target="http://probniishar.in/?bee=pictures-of-shakespeare's" TargetMode="External"/><Relationship Id="rId1" Type="http://schemas.openxmlformats.org/officeDocument/2006/relationships/slideLayout" Target="../slideLayouts/slideLayout2.xml"/><Relationship Id="rId6" Type="http://schemas.openxmlformats.org/officeDocument/2006/relationships/hyperlink" Target="http://www.books.ru/shop/ibooks/1978185794294" TargetMode="External"/><Relationship Id="rId5" Type="http://schemas.openxmlformats.org/officeDocument/2006/relationships/hyperlink" Target="http://club.rc-mir/" TargetMode="External"/><Relationship Id="rId4" Type="http://schemas.openxmlformats.org/officeDocument/2006/relationships/hyperlink" Target="http://www.npr.org/2011/01/04/132650791/bringing-the-bard-behind-bars-in-south-africa" TargetMode="External"/><Relationship Id="rId9" Type="http://schemas.openxmlformats.org/officeDocument/2006/relationships/hyperlink" Target="http://www.artchive.com/web_gallery?J/John-de-the-Elder-Critz/Portrait-of-Sir-Philip-Sidney-(1554-86)-c1620.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lang="en-US" sz="4000" dirty="0" smtClean="0">
                <a:solidFill>
                  <a:schemeClr val="accent1">
                    <a:lumMod val="75000"/>
                  </a:schemeClr>
                </a:solidFill>
              </a:rPr>
              <a:t>The Renaissance Period (1485-1660)</a:t>
            </a:r>
            <a:endParaRPr lang="en-US" sz="4000" dirty="0">
              <a:solidFill>
                <a:schemeClr val="accent1">
                  <a:lumMod val="75000"/>
                </a:schemeClr>
              </a:solidFill>
            </a:endParaRPr>
          </a:p>
        </p:txBody>
      </p:sp>
      <p:sp>
        <p:nvSpPr>
          <p:cNvPr id="4099" name="Rectangle 3"/>
          <p:cNvSpPr>
            <a:spLocks noGrp="1" noChangeArrowheads="1"/>
          </p:cNvSpPr>
          <p:nvPr>
            <p:ph type="subTitle" idx="1"/>
          </p:nvPr>
        </p:nvSpPr>
        <p:spPr/>
        <p:txBody>
          <a:bodyPr/>
          <a:lstStyle/>
          <a:p>
            <a:r>
              <a:rPr lang="ru-RU" sz="1600" dirty="0" smtClean="0"/>
              <a:t>автор </a:t>
            </a:r>
            <a:r>
              <a:rPr lang="ru-RU" sz="1600" dirty="0" err="1" smtClean="0"/>
              <a:t>презентац</a:t>
            </a:r>
            <a:r>
              <a:rPr lang="uk-UA" sz="1600" dirty="0" err="1" smtClean="0"/>
              <a:t>ії</a:t>
            </a:r>
            <a:r>
              <a:rPr lang="uk-UA" sz="1600" dirty="0" smtClean="0"/>
              <a:t> – </a:t>
            </a:r>
            <a:r>
              <a:rPr lang="uk-UA" sz="1600" dirty="0" err="1" smtClean="0"/>
              <a:t>Манько</a:t>
            </a:r>
            <a:r>
              <a:rPr lang="uk-UA" sz="1600" dirty="0" smtClean="0"/>
              <a:t> В.А., учитель англійської мови </a:t>
            </a:r>
            <a:r>
              <a:rPr lang="uk-UA" sz="1600" dirty="0" err="1" smtClean="0"/>
              <a:t>Будянського</a:t>
            </a:r>
            <a:r>
              <a:rPr lang="uk-UA" sz="1600" dirty="0" smtClean="0"/>
              <a:t> технологічного ліцею Харківської районної ради Харківської області</a:t>
            </a:r>
            <a:endParaRPr lang="en-US"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sz="2800" dirty="0" smtClean="0"/>
              <a:t>Among “non-aristocratic” authors was the greatest poet of the English Renaissance Edmund Spenser </a:t>
            </a:r>
            <a:br>
              <a:rPr lang="en-US" sz="2800" dirty="0" smtClean="0"/>
            </a:br>
            <a:r>
              <a:rPr lang="en-US" sz="2800" dirty="0" smtClean="0"/>
              <a:t>(1552 -1599).</a:t>
            </a:r>
            <a:endParaRPr lang="ru-RU" sz="2800" dirty="0" smtClean="0"/>
          </a:p>
        </p:txBody>
      </p:sp>
      <p:sp>
        <p:nvSpPr>
          <p:cNvPr id="4" name="Content Placeholder 3"/>
          <p:cNvSpPr>
            <a:spLocks noGrp="1"/>
          </p:cNvSpPr>
          <p:nvPr>
            <p:ph sz="half" idx="2"/>
          </p:nvPr>
        </p:nvSpPr>
        <p:spPr>
          <a:xfrm>
            <a:off x="4644008" y="1700808"/>
            <a:ext cx="3814192" cy="4852392"/>
          </a:xfrm>
        </p:spPr>
        <p:txBody>
          <a:bodyPr rtlCol="0">
            <a:normAutofit fontScale="92500" lnSpcReduction="20000"/>
          </a:bodyPr>
          <a:lstStyle/>
          <a:p>
            <a:pPr fontAlgn="auto">
              <a:spcAft>
                <a:spcPts val="0"/>
              </a:spcAft>
              <a:buFont typeface="Arial" pitchFamily="34" charset="0"/>
              <a:buNone/>
              <a:defRPr/>
            </a:pPr>
            <a:r>
              <a:rPr lang="en-US" dirty="0" smtClean="0"/>
              <a:t>     His father was a cloth-maker, but Edmund had an opportunity of going to Cambridge as a “</a:t>
            </a:r>
            <a:r>
              <a:rPr lang="en-US" dirty="0" err="1" smtClean="0"/>
              <a:t>sizar</a:t>
            </a:r>
            <a:r>
              <a:rPr lang="en-US" dirty="0" smtClean="0"/>
              <a:t>”- a poor student who paid less for  his education than others,  but had to serve the richer students during meals. In that way he acquired some intellectual friends, Sir Philip Sidney among them.</a:t>
            </a:r>
            <a:endParaRPr lang="ru-RU" dirty="0" smtClean="0"/>
          </a:p>
        </p:txBody>
      </p:sp>
      <p:pic>
        <p:nvPicPr>
          <p:cNvPr id="14340" name="Picture 2" descr="E:\My Pictures\image49[1].png"/>
          <p:cNvPicPr>
            <a:picLocks noGrp="1" noChangeAspect="1" noChangeArrowheads="1"/>
          </p:cNvPicPr>
          <p:nvPr>
            <p:ph sz="half" idx="1"/>
          </p:nvPr>
        </p:nvPicPr>
        <p:blipFill>
          <a:blip r:embed="rId2" cstate="print"/>
          <a:srcRect/>
          <a:stretch>
            <a:fillRect/>
          </a:stretch>
        </p:blipFill>
        <p:spPr>
          <a:xfrm>
            <a:off x="457200" y="1603375"/>
            <a:ext cx="4038600" cy="4519613"/>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ELIZABETHAN DRAMA</a:t>
            </a:r>
            <a:endParaRPr lang="ru-RU" b="1" dirty="0"/>
          </a:p>
        </p:txBody>
      </p:sp>
      <p:sp>
        <p:nvSpPr>
          <p:cNvPr id="3" name="Содержимое 2"/>
          <p:cNvSpPr>
            <a:spLocks noGrp="1"/>
          </p:cNvSpPr>
          <p:nvPr>
            <p:ph idx="1"/>
          </p:nvPr>
        </p:nvSpPr>
        <p:spPr>
          <a:xfrm>
            <a:off x="395536" y="1484784"/>
            <a:ext cx="8062664" cy="5068416"/>
          </a:xfrm>
        </p:spPr>
        <p:txBody>
          <a:bodyPr/>
          <a:lstStyle/>
          <a:p>
            <a:pPr algn="just"/>
            <a:r>
              <a:rPr lang="en-US" sz="2800" i="1" dirty="0" smtClean="0"/>
              <a:t>In 1576, </a:t>
            </a:r>
            <a:r>
              <a:rPr lang="en-US" sz="2800" i="1" dirty="0"/>
              <a:t>J</a:t>
            </a:r>
            <a:r>
              <a:rPr lang="en-US" sz="2800" i="1" dirty="0" smtClean="0"/>
              <a:t>ames </a:t>
            </a:r>
            <a:r>
              <a:rPr lang="en-US" sz="2800" i="1" dirty="0"/>
              <a:t>B</a:t>
            </a:r>
            <a:r>
              <a:rPr lang="en-US" sz="2800" i="1" dirty="0" smtClean="0"/>
              <a:t>urbage built </a:t>
            </a:r>
            <a:r>
              <a:rPr lang="en-US" sz="2800" i="1" dirty="0"/>
              <a:t>E</a:t>
            </a:r>
            <a:r>
              <a:rPr lang="en-US" sz="2800" i="1" dirty="0" smtClean="0"/>
              <a:t>ngland’s first playhouse, called The Theatre, in suburb of London. After it other playhouses were constructed, which rapidly increased the popularity of drama.</a:t>
            </a:r>
          </a:p>
          <a:p>
            <a:pPr algn="just"/>
            <a:endParaRPr lang="en-US" sz="2000" dirty="0" smtClean="0"/>
          </a:p>
          <a:p>
            <a:pPr algn="just"/>
            <a:r>
              <a:rPr lang="en-US" sz="2800" i="1" dirty="0" smtClean="0"/>
              <a:t>Elizabethan drama was noted for its passion and vitality. Thomas Kyd’s play “The </a:t>
            </a:r>
            <a:r>
              <a:rPr lang="en-US" sz="2800" i="1" dirty="0"/>
              <a:t>S</a:t>
            </a:r>
            <a:r>
              <a:rPr lang="en-US" sz="2800" i="1" dirty="0" smtClean="0"/>
              <a:t>panish Tragedy”, which was one of the earliest Elizabethan dramas, is filled with scenes of violence and madness and set a pattern for themes of murder and revenge in later plays</a:t>
            </a:r>
            <a:r>
              <a:rPr lang="en-US" sz="2800" dirty="0" smtClean="0"/>
              <a:t>.</a:t>
            </a:r>
            <a:endParaRPr lang="ru-RU"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457200"/>
            <a:ext cx="7499176" cy="1143000"/>
          </a:xfrm>
        </p:spPr>
        <p:txBody>
          <a:bodyPr/>
          <a:lstStyle/>
          <a:p>
            <a:r>
              <a:rPr lang="en-US" sz="2000" dirty="0" smtClean="0"/>
              <a:t>A group of leading Elizabethan playwrights were known as the </a:t>
            </a:r>
            <a:r>
              <a:rPr lang="en-US" sz="2000" dirty="0" smtClean="0">
                <a:solidFill>
                  <a:schemeClr val="accent1">
                    <a:lumMod val="75000"/>
                  </a:schemeClr>
                </a:solidFill>
              </a:rPr>
              <a:t>“University Wits”</a:t>
            </a:r>
            <a:r>
              <a:rPr lang="en-US" sz="2000" dirty="0" smtClean="0"/>
              <a:t>, because they had attended the famous English universities at Oxford and Cambridge.</a:t>
            </a:r>
            <a:endParaRPr lang="ru-RU" sz="2000" dirty="0"/>
          </a:p>
        </p:txBody>
      </p:sp>
      <p:sp>
        <p:nvSpPr>
          <p:cNvPr id="3" name="Содержимое 2"/>
          <p:cNvSpPr>
            <a:spLocks noGrp="1"/>
          </p:cNvSpPr>
          <p:nvPr>
            <p:ph idx="1"/>
          </p:nvPr>
        </p:nvSpPr>
        <p:spPr>
          <a:xfrm>
            <a:off x="539552" y="1772816"/>
            <a:ext cx="7918648" cy="4780384"/>
          </a:xfrm>
        </p:spPr>
        <p:txBody>
          <a:bodyPr/>
          <a:lstStyle/>
          <a:p>
            <a:r>
              <a:rPr lang="en-US" sz="2800" dirty="0" smtClean="0"/>
              <a:t>These playwrights included </a:t>
            </a:r>
          </a:p>
          <a:p>
            <a:r>
              <a:rPr lang="en-US" sz="2800" b="1" i="1" dirty="0" smtClean="0">
                <a:solidFill>
                  <a:srgbClr val="CC3300"/>
                </a:solidFill>
              </a:rPr>
              <a:t>ROBERT GREEN,</a:t>
            </a:r>
          </a:p>
          <a:p>
            <a:r>
              <a:rPr lang="en-US" sz="2800" b="1" i="1" dirty="0" smtClean="0">
                <a:solidFill>
                  <a:srgbClr val="CC3300"/>
                </a:solidFill>
              </a:rPr>
              <a:t> CHRISTOPHER MARLOWE,</a:t>
            </a:r>
          </a:p>
          <a:p>
            <a:r>
              <a:rPr lang="en-US" sz="2800" b="1" i="1" dirty="0" smtClean="0">
                <a:solidFill>
                  <a:srgbClr val="CC3300"/>
                </a:solidFill>
              </a:rPr>
              <a:t> and GEORGE PEELE </a:t>
            </a:r>
          </a:p>
          <a:p>
            <a:pPr>
              <a:buNone/>
            </a:pPr>
            <a:r>
              <a:rPr lang="en-US" sz="2800" dirty="0" smtClean="0"/>
              <a:t>(was the most important dramatist among Wits). He wrote tragedies that center on strong personalities: </a:t>
            </a:r>
            <a:r>
              <a:rPr lang="en-US" sz="2800" i="1" dirty="0" smtClean="0"/>
              <a:t>“Tamburlaine the Great” and “The </a:t>
            </a:r>
            <a:r>
              <a:rPr lang="en-US" sz="2800" i="1" dirty="0" err="1" smtClean="0"/>
              <a:t>Tragical</a:t>
            </a:r>
            <a:r>
              <a:rPr lang="en-US" sz="2800" i="1" dirty="0" smtClean="0"/>
              <a:t> History of Doctor Faustus”</a:t>
            </a:r>
            <a:endParaRPr lang="ru-RU" sz="2800" i="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62200" y="457200"/>
            <a:ext cx="6324600" cy="1603648"/>
          </a:xfrm>
        </p:spPr>
        <p:txBody>
          <a:bodyPr/>
          <a:lstStyle/>
          <a:p>
            <a:r>
              <a:rPr lang="en-US" sz="3200" dirty="0" smtClean="0"/>
              <a:t>The greatest Elizabethan playwright was </a:t>
            </a:r>
            <a:r>
              <a:rPr lang="en-US" dirty="0" smtClean="0"/>
              <a:t/>
            </a:r>
            <a:br>
              <a:rPr lang="en-US" dirty="0" smtClean="0"/>
            </a:br>
            <a:r>
              <a:rPr lang="en-US" b="1" dirty="0" smtClean="0">
                <a:solidFill>
                  <a:srgbClr val="CC3300"/>
                </a:solidFill>
              </a:rPr>
              <a:t>WILLIAM SHAKESPEARE</a:t>
            </a:r>
            <a:endParaRPr lang="ru-RU" b="1" dirty="0">
              <a:solidFill>
                <a:srgbClr val="CC3300"/>
              </a:solidFill>
            </a:endParaRPr>
          </a:p>
        </p:txBody>
      </p:sp>
      <p:pic>
        <p:nvPicPr>
          <p:cNvPr id="9218" name="Picture 2"/>
          <p:cNvPicPr>
            <a:picLocks noGrp="1" noChangeAspect="1" noChangeArrowheads="1"/>
          </p:cNvPicPr>
          <p:nvPr>
            <p:ph idx="1"/>
          </p:nvPr>
        </p:nvPicPr>
        <p:blipFill>
          <a:blip r:embed="rId2" cstate="print"/>
          <a:srcRect/>
          <a:stretch>
            <a:fillRect/>
          </a:stretch>
        </p:blipFill>
        <p:spPr bwMode="auto">
          <a:xfrm>
            <a:off x="2555776" y="2132856"/>
            <a:ext cx="1247775" cy="1428750"/>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3851920" y="2708920"/>
            <a:ext cx="1219200" cy="1428750"/>
          </a:xfrm>
          <a:prstGeom prst="rect">
            <a:avLst/>
          </a:prstGeom>
          <a:noFill/>
          <a:ln w="9525">
            <a:noFill/>
            <a:miter lim="800000"/>
            <a:headEnd/>
            <a:tailEnd/>
          </a:ln>
        </p:spPr>
      </p:pic>
      <p:pic>
        <p:nvPicPr>
          <p:cNvPr id="9220" name="Picture 4"/>
          <p:cNvPicPr>
            <a:picLocks noChangeAspect="1" noChangeArrowheads="1"/>
          </p:cNvPicPr>
          <p:nvPr/>
        </p:nvPicPr>
        <p:blipFill>
          <a:blip r:embed="rId3" cstate="print"/>
          <a:srcRect/>
          <a:stretch>
            <a:fillRect/>
          </a:stretch>
        </p:blipFill>
        <p:spPr bwMode="auto">
          <a:xfrm>
            <a:off x="3779912" y="2708920"/>
            <a:ext cx="1219200" cy="1428750"/>
          </a:xfrm>
          <a:prstGeom prst="rect">
            <a:avLst/>
          </a:prstGeom>
          <a:noFill/>
          <a:ln w="9525">
            <a:noFill/>
            <a:miter lim="800000"/>
            <a:headEnd/>
            <a:tailEnd/>
          </a:ln>
        </p:spPr>
      </p:pic>
      <p:pic>
        <p:nvPicPr>
          <p:cNvPr id="9221" name="Picture 5"/>
          <p:cNvPicPr>
            <a:picLocks noChangeAspect="1" noChangeArrowheads="1"/>
          </p:cNvPicPr>
          <p:nvPr/>
        </p:nvPicPr>
        <p:blipFill>
          <a:blip r:embed="rId4" cstate="print"/>
          <a:srcRect/>
          <a:stretch>
            <a:fillRect/>
          </a:stretch>
        </p:blipFill>
        <p:spPr bwMode="auto">
          <a:xfrm>
            <a:off x="5004048" y="3068960"/>
            <a:ext cx="1285875" cy="1428750"/>
          </a:xfrm>
          <a:prstGeom prst="rect">
            <a:avLst/>
          </a:prstGeom>
          <a:noFill/>
          <a:ln w="9525">
            <a:noFill/>
            <a:miter lim="800000"/>
            <a:headEnd/>
            <a:tailEnd/>
          </a:ln>
        </p:spPr>
      </p:pic>
      <p:pic>
        <p:nvPicPr>
          <p:cNvPr id="9222" name="Picture 6"/>
          <p:cNvPicPr>
            <a:picLocks noChangeAspect="1" noChangeArrowheads="1"/>
          </p:cNvPicPr>
          <p:nvPr/>
        </p:nvPicPr>
        <p:blipFill>
          <a:blip r:embed="rId5" cstate="print"/>
          <a:srcRect/>
          <a:stretch>
            <a:fillRect/>
          </a:stretch>
        </p:blipFill>
        <p:spPr bwMode="auto">
          <a:xfrm>
            <a:off x="6300192" y="3429000"/>
            <a:ext cx="1095375" cy="1428750"/>
          </a:xfrm>
          <a:prstGeom prst="rect">
            <a:avLst/>
          </a:prstGeom>
          <a:noFill/>
          <a:ln w="9525">
            <a:noFill/>
            <a:miter lim="800000"/>
            <a:headEnd/>
            <a:tailEnd/>
          </a:ln>
        </p:spPr>
      </p:pic>
      <p:pic>
        <p:nvPicPr>
          <p:cNvPr id="9223" name="Picture 7"/>
          <p:cNvPicPr>
            <a:picLocks noChangeAspect="1" noChangeArrowheads="1"/>
          </p:cNvPicPr>
          <p:nvPr/>
        </p:nvPicPr>
        <p:blipFill>
          <a:blip r:embed="rId6" cstate="print"/>
          <a:srcRect/>
          <a:stretch>
            <a:fillRect/>
          </a:stretch>
        </p:blipFill>
        <p:spPr bwMode="auto">
          <a:xfrm>
            <a:off x="7380312" y="3789040"/>
            <a:ext cx="1066800" cy="1419225"/>
          </a:xfrm>
          <a:prstGeom prst="rect">
            <a:avLst/>
          </a:prstGeom>
          <a:noFill/>
          <a:ln w="9525">
            <a:noFill/>
            <a:miter lim="800000"/>
            <a:headEnd/>
            <a:tailEnd/>
          </a:ln>
        </p:spPr>
      </p:pic>
      <p:pic>
        <p:nvPicPr>
          <p:cNvPr id="9224" name="Picture 8"/>
          <p:cNvPicPr>
            <a:picLocks noChangeAspect="1" noChangeArrowheads="1"/>
          </p:cNvPicPr>
          <p:nvPr/>
        </p:nvPicPr>
        <p:blipFill>
          <a:blip r:embed="rId7" cstate="print"/>
          <a:srcRect/>
          <a:stretch>
            <a:fillRect/>
          </a:stretch>
        </p:blipFill>
        <p:spPr bwMode="auto">
          <a:xfrm>
            <a:off x="7668344" y="2060848"/>
            <a:ext cx="1190625" cy="1428750"/>
          </a:xfrm>
          <a:prstGeom prst="rect">
            <a:avLst/>
          </a:prstGeom>
          <a:noFill/>
          <a:ln w="9525">
            <a:noFill/>
            <a:miter lim="800000"/>
            <a:headEnd/>
            <a:tailEnd/>
          </a:ln>
        </p:spPr>
      </p:pic>
      <p:pic>
        <p:nvPicPr>
          <p:cNvPr id="9225" name="Picture 9"/>
          <p:cNvPicPr>
            <a:picLocks noChangeAspect="1" noChangeArrowheads="1"/>
          </p:cNvPicPr>
          <p:nvPr/>
        </p:nvPicPr>
        <p:blipFill>
          <a:blip r:embed="rId8" cstate="print"/>
          <a:srcRect/>
          <a:stretch>
            <a:fillRect/>
          </a:stretch>
        </p:blipFill>
        <p:spPr bwMode="auto">
          <a:xfrm>
            <a:off x="2699792" y="4221088"/>
            <a:ext cx="971550" cy="142875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400" dirty="0" smtClean="0">
                <a:solidFill>
                  <a:srgbClr val="C00000"/>
                </a:solidFill>
              </a:rPr>
              <a:t>The two major groups of poets during the Stuart period were:</a:t>
            </a:r>
            <a:endParaRPr lang="ru-RU" sz="2400" dirty="0">
              <a:solidFill>
                <a:srgbClr val="C00000"/>
              </a:solidFill>
            </a:endParaRPr>
          </a:p>
        </p:txBody>
      </p:sp>
      <p:sp>
        <p:nvSpPr>
          <p:cNvPr id="3" name="Содержимое 2"/>
          <p:cNvSpPr>
            <a:spLocks noGrp="1"/>
          </p:cNvSpPr>
          <p:nvPr>
            <p:ph sz="half" idx="1"/>
          </p:nvPr>
        </p:nvSpPr>
        <p:spPr>
          <a:xfrm>
            <a:off x="2286000" y="1412776"/>
            <a:ext cx="3009900" cy="5140424"/>
          </a:xfrm>
        </p:spPr>
        <p:txBody>
          <a:bodyPr/>
          <a:lstStyle/>
          <a:p>
            <a:pPr algn="ctr"/>
            <a:r>
              <a:rPr lang="en-US" sz="2400" b="1" i="1" dirty="0" smtClean="0"/>
              <a:t>METAPHYSICAL POETS</a:t>
            </a:r>
          </a:p>
          <a:p>
            <a:pPr algn="just"/>
            <a:r>
              <a:rPr lang="en-US" sz="2400" i="1" dirty="0"/>
              <a:t>u</a:t>
            </a:r>
            <a:r>
              <a:rPr lang="en-US" sz="2400" i="1" dirty="0" smtClean="0"/>
              <a:t>sed comparatively simple language, but they often created elaborate images called conceits</a:t>
            </a:r>
          </a:p>
          <a:p>
            <a:pPr algn="just"/>
            <a:r>
              <a:rPr lang="en-US" sz="2400" i="1" dirty="0" smtClean="0"/>
              <a:t>John Donne</a:t>
            </a:r>
          </a:p>
          <a:p>
            <a:pPr algn="just"/>
            <a:r>
              <a:rPr lang="en-US" sz="2400" i="1" dirty="0" smtClean="0"/>
              <a:t>Abraham Cowley</a:t>
            </a:r>
          </a:p>
          <a:p>
            <a:pPr algn="just"/>
            <a:r>
              <a:rPr lang="en-US" sz="2400" i="1" dirty="0" smtClean="0"/>
              <a:t>George Herbert</a:t>
            </a:r>
          </a:p>
          <a:p>
            <a:pPr algn="just"/>
            <a:r>
              <a:rPr lang="en-US" sz="2400" i="1" dirty="0" smtClean="0"/>
              <a:t>Henry Vaughan</a:t>
            </a:r>
            <a:endParaRPr lang="ru-RU" sz="2400" i="1" dirty="0"/>
          </a:p>
        </p:txBody>
      </p:sp>
      <p:sp>
        <p:nvSpPr>
          <p:cNvPr id="4" name="Содержимое 3"/>
          <p:cNvSpPr>
            <a:spLocks noGrp="1"/>
          </p:cNvSpPr>
          <p:nvPr>
            <p:ph sz="half" idx="2"/>
          </p:nvPr>
        </p:nvSpPr>
        <p:spPr>
          <a:xfrm>
            <a:off x="5448300" y="1412776"/>
            <a:ext cx="3009900" cy="5140424"/>
          </a:xfrm>
        </p:spPr>
        <p:txBody>
          <a:bodyPr/>
          <a:lstStyle/>
          <a:p>
            <a:pPr algn="ctr"/>
            <a:r>
              <a:rPr lang="en-US" sz="2400" b="1" i="1" dirty="0" smtClean="0"/>
              <a:t>CAVALIER POETS</a:t>
            </a:r>
          </a:p>
          <a:p>
            <a:pPr algn="just"/>
            <a:r>
              <a:rPr lang="en-US" sz="2400" i="1" dirty="0"/>
              <a:t>w</a:t>
            </a:r>
            <a:r>
              <a:rPr lang="en-US" sz="2400" i="1" dirty="0" smtClean="0"/>
              <a:t>rote dashing love poetry</a:t>
            </a:r>
          </a:p>
          <a:p>
            <a:pPr algn="ctr"/>
            <a:r>
              <a:rPr lang="en-US" sz="2400" i="1" dirty="0" smtClean="0"/>
              <a:t>Thomas Carew</a:t>
            </a:r>
          </a:p>
          <a:p>
            <a:pPr algn="ctr"/>
            <a:r>
              <a:rPr lang="en-US" sz="2400" i="1" dirty="0" smtClean="0"/>
              <a:t>Robert Herrick</a:t>
            </a:r>
          </a:p>
          <a:p>
            <a:pPr algn="ctr"/>
            <a:r>
              <a:rPr lang="en-US" sz="2400" i="1" dirty="0" smtClean="0"/>
              <a:t>Richard Lovelace</a:t>
            </a:r>
          </a:p>
          <a:p>
            <a:pPr algn="ctr"/>
            <a:r>
              <a:rPr lang="en-US" sz="2400" i="1" dirty="0" smtClean="0"/>
              <a:t>Sir John Suckling</a:t>
            </a:r>
            <a:endParaRPr lang="ru-RU" sz="2400" i="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solidFill>
                  <a:srgbClr val="7030A0"/>
                </a:solidFill>
              </a:rPr>
              <a:t>Jacobian</a:t>
            </a:r>
            <a:r>
              <a:rPr lang="en-US" dirty="0" smtClean="0">
                <a:solidFill>
                  <a:srgbClr val="7030A0"/>
                </a:solidFill>
              </a:rPr>
              <a:t> Drama</a:t>
            </a:r>
            <a:endParaRPr lang="ru-RU" dirty="0">
              <a:solidFill>
                <a:srgbClr val="7030A0"/>
              </a:solidFill>
            </a:endParaRPr>
          </a:p>
        </p:txBody>
      </p:sp>
      <p:sp>
        <p:nvSpPr>
          <p:cNvPr id="3" name="Содержимое 2"/>
          <p:cNvSpPr>
            <a:spLocks noGrp="1"/>
          </p:cNvSpPr>
          <p:nvPr>
            <p:ph idx="1"/>
          </p:nvPr>
        </p:nvSpPr>
        <p:spPr>
          <a:xfrm>
            <a:off x="539552" y="1268760"/>
            <a:ext cx="7918648" cy="5284440"/>
          </a:xfrm>
        </p:spPr>
        <p:txBody>
          <a:bodyPr/>
          <a:lstStyle/>
          <a:p>
            <a:pPr algn="just"/>
            <a:r>
              <a:rPr lang="en-US" dirty="0"/>
              <a:t>t</a:t>
            </a:r>
            <a:r>
              <a:rPr lang="en-US" dirty="0" smtClean="0"/>
              <a:t>he name given to the plays written during the reign of James I. These tragedies reflected Elizabethan drama, </a:t>
            </a:r>
            <a:r>
              <a:rPr lang="en-US" dirty="0" err="1" smtClean="0"/>
              <a:t>especcially</a:t>
            </a:r>
            <a:r>
              <a:rPr lang="en-US" dirty="0" smtClean="0"/>
              <a:t> in such characteristics as violent action, spectacle, and the revenge theme. </a:t>
            </a:r>
          </a:p>
          <a:p>
            <a:pPr algn="just"/>
            <a:r>
              <a:rPr lang="en-US" i="1" dirty="0" smtClean="0"/>
              <a:t>Satiric comedies</a:t>
            </a:r>
            <a:r>
              <a:rPr lang="en-US" dirty="0" smtClean="0"/>
              <a:t>, which poked fun at various subjects, were also popular.</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rgbClr val="0070C0"/>
                </a:solidFill>
              </a:rPr>
              <a:t>PROSE WRITING</a:t>
            </a:r>
            <a:endParaRPr lang="ru-RU" b="1" dirty="0">
              <a:solidFill>
                <a:srgbClr val="0070C0"/>
              </a:solidFill>
            </a:endParaRPr>
          </a:p>
        </p:txBody>
      </p:sp>
      <p:sp>
        <p:nvSpPr>
          <p:cNvPr id="3" name="Содержимое 2"/>
          <p:cNvSpPr>
            <a:spLocks noGrp="1"/>
          </p:cNvSpPr>
          <p:nvPr>
            <p:ph idx="1"/>
          </p:nvPr>
        </p:nvSpPr>
        <p:spPr>
          <a:xfrm>
            <a:off x="755576" y="1268760"/>
            <a:ext cx="7702624" cy="5284440"/>
          </a:xfrm>
        </p:spPr>
        <p:txBody>
          <a:bodyPr/>
          <a:lstStyle/>
          <a:p>
            <a:r>
              <a:rPr lang="en-US" sz="2400" dirty="0" smtClean="0"/>
              <a:t>In 1604, King James I authorized a group of scholars to prepare a new English version of the Bible. It appeared in 1611 and became known as the </a:t>
            </a:r>
            <a:r>
              <a:rPr lang="en-US" sz="2400" i="1" dirty="0" smtClean="0"/>
              <a:t>“King James Version or Authorized Version</a:t>
            </a:r>
            <a:r>
              <a:rPr lang="en-US" sz="2400" dirty="0" smtClean="0"/>
              <a:t>”. This Version was a landmark in the development of English prose. Its elegant yet natural style had enormous influence on English-speaking writers.</a:t>
            </a:r>
          </a:p>
          <a:p>
            <a:r>
              <a:rPr lang="en-US" sz="2400" dirty="0" smtClean="0"/>
              <a:t>Many authors wrote philosophical works during the early and mid-1600s. Donne composed a series of meditations on sickness, sin, and death. Sir Thomas Brown and </a:t>
            </a:r>
            <a:r>
              <a:rPr lang="en-US" sz="2400" dirty="0"/>
              <a:t>J</a:t>
            </a:r>
            <a:r>
              <a:rPr lang="en-US" sz="2400" dirty="0" smtClean="0"/>
              <a:t>eremy Taylor wrote works noted for their beautiful prose style. In </a:t>
            </a:r>
            <a:r>
              <a:rPr lang="en-US" sz="2400" i="1" dirty="0" smtClean="0"/>
              <a:t>“</a:t>
            </a:r>
            <a:r>
              <a:rPr lang="en-US" sz="2400" i="1" dirty="0" err="1" smtClean="0"/>
              <a:t>Religio</a:t>
            </a:r>
            <a:r>
              <a:rPr lang="en-US" sz="2400" i="1" dirty="0" smtClean="0"/>
              <a:t> </a:t>
            </a:r>
            <a:r>
              <a:rPr lang="en-US" sz="2400" i="1" dirty="0" err="1" smtClean="0"/>
              <a:t>Medicini</a:t>
            </a:r>
            <a:r>
              <a:rPr lang="en-US" sz="2400" dirty="0" smtClean="0"/>
              <a:t>”, Browne gave his learned opinions on a broad variety of subjects, including miracles and </a:t>
            </a:r>
            <a:r>
              <a:rPr lang="en-US" sz="2400" dirty="0" err="1" smtClean="0"/>
              <a:t>wichtcraft</a:t>
            </a:r>
            <a:r>
              <a:rPr lang="en-US" sz="2400" dirty="0" smtClean="0"/>
              <a:t>.</a:t>
            </a:r>
            <a:endParaRPr lang="ru-RU"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ВИКОРИСТАН</a:t>
            </a:r>
            <a:r>
              <a:rPr lang="uk-UA" dirty="0" smtClean="0"/>
              <a:t>і</a:t>
            </a:r>
            <a:r>
              <a:rPr lang="ru-RU" dirty="0" smtClean="0"/>
              <a:t> ДЖЕРЕЛА:</a:t>
            </a:r>
            <a:br>
              <a:rPr lang="ru-RU" dirty="0" smtClean="0"/>
            </a:br>
            <a:endParaRPr lang="ru-RU" dirty="0"/>
          </a:p>
        </p:txBody>
      </p:sp>
      <p:sp>
        <p:nvSpPr>
          <p:cNvPr id="3" name="Содержимое 2"/>
          <p:cNvSpPr>
            <a:spLocks noGrp="1"/>
          </p:cNvSpPr>
          <p:nvPr>
            <p:ph idx="1"/>
          </p:nvPr>
        </p:nvSpPr>
        <p:spPr>
          <a:xfrm>
            <a:off x="2286000" y="1268760"/>
            <a:ext cx="6172200" cy="5284440"/>
          </a:xfrm>
        </p:spPr>
        <p:txBody>
          <a:bodyPr/>
          <a:lstStyle/>
          <a:p>
            <a:r>
              <a:rPr lang="uk-UA" sz="1400" dirty="0" smtClean="0"/>
              <a:t>1. Гордєєва Н.М. Англійська література: </a:t>
            </a:r>
            <a:r>
              <a:rPr lang="uk-UA" sz="1400" dirty="0" err="1" smtClean="0"/>
              <a:t>Навч</a:t>
            </a:r>
            <a:r>
              <a:rPr lang="uk-UA" sz="1400" dirty="0" smtClean="0"/>
              <a:t>. посібник для шкіл з </a:t>
            </a:r>
            <a:r>
              <a:rPr lang="uk-UA" sz="1400" dirty="0" err="1" smtClean="0"/>
              <a:t>поглибл</a:t>
            </a:r>
            <a:r>
              <a:rPr lang="uk-UA" sz="1400" dirty="0" smtClean="0"/>
              <a:t>. </a:t>
            </a:r>
            <a:r>
              <a:rPr lang="uk-UA" sz="1400" dirty="0" err="1"/>
              <a:t>в</a:t>
            </a:r>
            <a:r>
              <a:rPr lang="uk-UA" sz="1400" dirty="0" err="1" smtClean="0"/>
              <a:t>ивч</a:t>
            </a:r>
            <a:r>
              <a:rPr lang="uk-UA" sz="1400" dirty="0" smtClean="0"/>
              <a:t>. англ. мови.  --- К. : Равлик, 1998. ---286 с.</a:t>
            </a:r>
          </a:p>
          <a:p>
            <a:r>
              <a:rPr lang="uk-UA" sz="1400" dirty="0" smtClean="0"/>
              <a:t>Малюнки та зображення:</a:t>
            </a:r>
          </a:p>
          <a:p>
            <a:r>
              <a:rPr lang="en-US" sz="1400" dirty="0" smtClean="0">
                <a:hlinkClick r:id="rId2"/>
              </a:rPr>
              <a:t>http://probniishar.in/?bee=pictures-of-shakespeare's</a:t>
            </a:r>
            <a:endParaRPr lang="uk-UA" sz="1400" dirty="0" smtClean="0"/>
          </a:p>
          <a:p>
            <a:r>
              <a:rPr lang="en-US" sz="1400" dirty="0" smtClean="0">
                <a:hlinkClick r:id="rId3"/>
              </a:rPr>
              <a:t>http://urupin.livejournal.com/160762.html</a:t>
            </a:r>
            <a:endParaRPr lang="uk-UA" sz="1400" dirty="0" smtClean="0"/>
          </a:p>
          <a:p>
            <a:r>
              <a:rPr lang="en-US" sz="1400" dirty="0" smtClean="0">
                <a:hlinkClick r:id="rId4"/>
              </a:rPr>
              <a:t>http://www.npr.org/2011/01/04/132650791/bringing-the-bard-behind-bars-in-south-africa</a:t>
            </a:r>
            <a:endParaRPr lang="uk-UA" sz="1400" dirty="0" smtClean="0"/>
          </a:p>
          <a:p>
            <a:pPr fontAlgn="auto">
              <a:spcAft>
                <a:spcPts val="0"/>
              </a:spcAft>
              <a:buFont typeface="Arial" pitchFamily="34" charset="0"/>
              <a:buNone/>
              <a:defRPr/>
            </a:pPr>
            <a:r>
              <a:rPr lang="uk-UA" sz="1400" dirty="0" smtClean="0">
                <a:hlinkClick r:id="rId5"/>
              </a:rPr>
              <a:t>       </a:t>
            </a:r>
            <a:r>
              <a:rPr lang="en-US" sz="1400" dirty="0" smtClean="0">
                <a:hlinkClick r:id="rId5"/>
              </a:rPr>
              <a:t>http</a:t>
            </a:r>
            <a:r>
              <a:rPr lang="en-US" sz="1400" dirty="0">
                <a:hlinkClick r:id="rId5"/>
              </a:rPr>
              <a:t>://club.rc-mir</a:t>
            </a:r>
            <a:r>
              <a:rPr lang="en-US" sz="1400" dirty="0"/>
              <a:t>. com/topic2821324_50 </a:t>
            </a:r>
            <a:r>
              <a:rPr lang="en-US" sz="1400" dirty="0" smtClean="0"/>
              <a:t>html</a:t>
            </a:r>
            <a:endParaRPr lang="uk-UA" sz="1400" dirty="0" smtClean="0"/>
          </a:p>
          <a:p>
            <a:pPr fontAlgn="auto">
              <a:spcAft>
                <a:spcPts val="0"/>
              </a:spcAft>
              <a:buNone/>
              <a:defRPr/>
            </a:pPr>
            <a:r>
              <a:rPr lang="uk-UA" sz="1400" dirty="0"/>
              <a:t> </a:t>
            </a:r>
            <a:r>
              <a:rPr lang="uk-UA" sz="1400" dirty="0" smtClean="0"/>
              <a:t>      </a:t>
            </a:r>
            <a:r>
              <a:rPr lang="en-US" sz="1400" dirty="0">
                <a:hlinkClick r:id="rId6"/>
              </a:rPr>
              <a:t>http://</a:t>
            </a:r>
            <a:r>
              <a:rPr lang="en-US" sz="1400" dirty="0" smtClean="0">
                <a:hlinkClick r:id="rId6"/>
              </a:rPr>
              <a:t>www.books.ru/shop/ibooks/1978185794294</a:t>
            </a:r>
            <a:endParaRPr lang="uk-UA" sz="1400" dirty="0" smtClean="0"/>
          </a:p>
          <a:p>
            <a:pPr fontAlgn="auto">
              <a:spcAft>
                <a:spcPts val="0"/>
              </a:spcAft>
              <a:buFont typeface="Arial" pitchFamily="34" charset="0"/>
              <a:buNone/>
              <a:defRPr/>
            </a:pPr>
            <a:r>
              <a:rPr lang="uk-UA" sz="1400" dirty="0"/>
              <a:t> </a:t>
            </a:r>
            <a:r>
              <a:rPr lang="uk-UA" sz="1400" dirty="0" smtClean="0"/>
              <a:t>      </a:t>
            </a:r>
            <a:r>
              <a:rPr lang="en-US" sz="1400" dirty="0">
                <a:hlinkClick r:id="rId7"/>
              </a:rPr>
              <a:t>http://www.ec-dejavu.net/p-2/Petrarch.html</a:t>
            </a:r>
            <a:endParaRPr lang="en-US" sz="1400" dirty="0"/>
          </a:p>
          <a:p>
            <a:pPr fontAlgn="auto">
              <a:spcAft>
                <a:spcPts val="0"/>
              </a:spcAft>
              <a:buFont typeface="Arial" pitchFamily="34" charset="0"/>
              <a:buNone/>
              <a:defRPr/>
            </a:pPr>
            <a:r>
              <a:rPr lang="uk-UA" sz="1400" dirty="0" smtClean="0">
                <a:hlinkClick r:id="rId8"/>
              </a:rPr>
              <a:t>       </a:t>
            </a:r>
            <a:r>
              <a:rPr lang="en-US" sz="1400" dirty="0" smtClean="0">
                <a:hlinkClick r:id="rId8"/>
              </a:rPr>
              <a:t>http</a:t>
            </a:r>
            <a:r>
              <a:rPr lang="en-US" sz="1400" dirty="0">
                <a:hlinkClick r:id="rId8"/>
              </a:rPr>
              <a:t>://lalaluvu.com/page/2/</a:t>
            </a:r>
            <a:endParaRPr lang="en-US" sz="1400" dirty="0"/>
          </a:p>
          <a:p>
            <a:pPr fontAlgn="auto">
              <a:spcAft>
                <a:spcPts val="0"/>
              </a:spcAft>
              <a:buFont typeface="Arial" pitchFamily="34" charset="0"/>
              <a:buNone/>
              <a:defRPr/>
            </a:pPr>
            <a:r>
              <a:rPr lang="uk-UA" sz="1400" dirty="0" smtClean="0"/>
              <a:t>        </a:t>
            </a:r>
            <a:r>
              <a:rPr lang="en-US" sz="1400" dirty="0" smtClean="0"/>
              <a:t>http:www.thepoetsgarret.com/</a:t>
            </a:r>
            <a:r>
              <a:rPr lang="en-US" sz="1400" dirty="0" err="1" smtClean="0"/>
              <a:t>elizabethan</a:t>
            </a:r>
            <a:r>
              <a:rPr lang="en-US" sz="1400" dirty="0" smtClean="0"/>
              <a:t>/jun2.html</a:t>
            </a:r>
            <a:endParaRPr lang="en-US" sz="1400" dirty="0"/>
          </a:p>
          <a:p>
            <a:pPr fontAlgn="auto">
              <a:spcAft>
                <a:spcPts val="0"/>
              </a:spcAft>
              <a:buFont typeface="Arial" pitchFamily="34" charset="0"/>
              <a:buNone/>
              <a:defRPr/>
            </a:pPr>
            <a:r>
              <a:rPr lang="uk-UA" sz="1400" dirty="0" smtClean="0">
                <a:hlinkClick r:id="rId9"/>
              </a:rPr>
              <a:t>       </a:t>
            </a:r>
            <a:r>
              <a:rPr lang="en-US" sz="1400" dirty="0" smtClean="0">
                <a:hlinkClick r:id="rId9"/>
              </a:rPr>
              <a:t>http</a:t>
            </a:r>
            <a:r>
              <a:rPr lang="en-US" sz="1400" dirty="0">
                <a:hlinkClick r:id="rId9"/>
              </a:rPr>
              <a:t>://www.artchive.com/web_gallery?J/John-de-the-Elder-Critz/Portrait-of-Sir-Philip-Sidney-(1554-86)-c1620.html</a:t>
            </a:r>
            <a:endParaRPr lang="en-US" sz="1400" dirty="0"/>
          </a:p>
          <a:p>
            <a:pPr fontAlgn="auto">
              <a:spcAft>
                <a:spcPts val="0"/>
              </a:spcAft>
              <a:buFont typeface="Arial" pitchFamily="34" charset="0"/>
              <a:buNone/>
              <a:defRPr/>
            </a:pPr>
            <a:r>
              <a:rPr lang="uk-UA" sz="1400" dirty="0" smtClean="0"/>
              <a:t>       </a:t>
            </a:r>
            <a:r>
              <a:rPr lang="en-US" sz="1400" dirty="0" smtClean="0"/>
              <a:t>http</a:t>
            </a:r>
            <a:r>
              <a:rPr lang="en-US" sz="1400" dirty="0"/>
              <a:t>://nahaplaneta.pp.ua/raznoe-2/kultura+iskusstvo/anlijskaya-literatura-v-period-renessansachast-4</a:t>
            </a:r>
            <a:endParaRPr lang="ru-RU" sz="1400" dirty="0"/>
          </a:p>
          <a:p>
            <a:pPr fontAlgn="auto">
              <a:spcAft>
                <a:spcPts val="0"/>
              </a:spcAft>
              <a:buNone/>
              <a:defRPr/>
            </a:pPr>
            <a:endParaRPr lang="en-US" sz="1400" dirty="0"/>
          </a:p>
          <a:p>
            <a:pPr fontAlgn="auto">
              <a:spcAft>
                <a:spcPts val="0"/>
              </a:spcAft>
              <a:buNone/>
              <a:defRPr/>
            </a:pPr>
            <a:endParaRPr lang="en-US" sz="1400" dirty="0"/>
          </a:p>
          <a:p>
            <a:pPr fontAlgn="auto">
              <a:spcAft>
                <a:spcPts val="0"/>
              </a:spcAft>
              <a:buFont typeface="Arial" pitchFamily="34" charset="0"/>
              <a:buNone/>
              <a:defRPr/>
            </a:pP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362200" y="116632"/>
            <a:ext cx="6324600" cy="1728192"/>
          </a:xfrm>
        </p:spPr>
        <p:txBody>
          <a:bodyPr/>
          <a:lstStyle/>
          <a:p>
            <a:r>
              <a:rPr lang="en-US" sz="2800" dirty="0" smtClean="0"/>
              <a:t>This word, meaning rebirth, is commonly applied to the period of transition from the medieval to the modern word in Western Europe.</a:t>
            </a:r>
            <a:endParaRPr lang="en-US" sz="2800" dirty="0"/>
          </a:p>
        </p:txBody>
      </p:sp>
      <p:sp>
        <p:nvSpPr>
          <p:cNvPr id="5123" name="Rectangle 3"/>
          <p:cNvSpPr>
            <a:spLocks noGrp="1" noChangeArrowheads="1"/>
          </p:cNvSpPr>
          <p:nvPr>
            <p:ph type="body" idx="1"/>
          </p:nvPr>
        </p:nvSpPr>
        <p:spPr>
          <a:xfrm>
            <a:off x="899592" y="1844824"/>
            <a:ext cx="8244408" cy="4708376"/>
          </a:xfrm>
        </p:spPr>
        <p:txBody>
          <a:bodyPr/>
          <a:lstStyle/>
          <a:p>
            <a:pPr>
              <a:buNone/>
            </a:pPr>
            <a:r>
              <a:rPr lang="en-US" b="1" dirty="0" smtClean="0"/>
              <a:t>The Renaissance Period consisted of the:</a:t>
            </a:r>
          </a:p>
          <a:p>
            <a:pPr>
              <a:buFont typeface="Wingdings" pitchFamily="2" charset="2"/>
              <a:buChar char="v"/>
            </a:pPr>
            <a:r>
              <a:rPr lang="en-US" dirty="0"/>
              <a:t>t</a:t>
            </a:r>
            <a:r>
              <a:rPr lang="en-US" dirty="0" smtClean="0"/>
              <a:t>he Early Tudor Age (1500-1557);</a:t>
            </a:r>
          </a:p>
          <a:p>
            <a:pPr>
              <a:buFont typeface="Wingdings" pitchFamily="2" charset="2"/>
              <a:buChar char="v"/>
            </a:pPr>
            <a:endParaRPr lang="en-US" dirty="0" smtClean="0"/>
          </a:p>
          <a:p>
            <a:pPr>
              <a:buFont typeface="Wingdings" pitchFamily="2" charset="2"/>
              <a:buChar char="v"/>
            </a:pPr>
            <a:r>
              <a:rPr lang="en-US" dirty="0"/>
              <a:t>t</a:t>
            </a:r>
            <a:r>
              <a:rPr lang="en-US" dirty="0" smtClean="0"/>
              <a:t>he </a:t>
            </a:r>
            <a:r>
              <a:rPr lang="en-US" dirty="0"/>
              <a:t>E</a:t>
            </a:r>
            <a:r>
              <a:rPr lang="en-US" dirty="0" smtClean="0"/>
              <a:t>lizabethan Age (1558-1603);</a:t>
            </a:r>
          </a:p>
          <a:p>
            <a:pPr>
              <a:buFont typeface="Wingdings" pitchFamily="2" charset="2"/>
              <a:buChar char="v"/>
            </a:pPr>
            <a:endParaRPr lang="en-US" dirty="0" smtClean="0"/>
          </a:p>
          <a:p>
            <a:pPr>
              <a:buFont typeface="Wingdings" pitchFamily="2" charset="2"/>
              <a:buChar char="v"/>
            </a:pPr>
            <a:r>
              <a:rPr lang="en-US" dirty="0"/>
              <a:t>t</a:t>
            </a:r>
            <a:r>
              <a:rPr lang="en-US" dirty="0" smtClean="0"/>
              <a:t>he </a:t>
            </a:r>
            <a:r>
              <a:rPr lang="en-US" dirty="0" err="1"/>
              <a:t>J</a:t>
            </a:r>
            <a:r>
              <a:rPr lang="en-US" dirty="0" err="1" smtClean="0"/>
              <a:t>acobian</a:t>
            </a:r>
            <a:r>
              <a:rPr lang="en-US" dirty="0" smtClean="0"/>
              <a:t> Age (1603-1625);</a:t>
            </a:r>
          </a:p>
          <a:p>
            <a:pPr>
              <a:buFont typeface="Wingdings" pitchFamily="2" charset="2"/>
              <a:buChar char="v"/>
            </a:pPr>
            <a:endParaRPr lang="en-US" dirty="0" smtClean="0"/>
          </a:p>
          <a:p>
            <a:pPr>
              <a:buFont typeface="Wingdings" pitchFamily="2" charset="2"/>
              <a:buChar char="v"/>
            </a:pPr>
            <a:r>
              <a:rPr lang="en-US" dirty="0" smtClean="0"/>
              <a:t>the Caroline Age (1625-1642)</a:t>
            </a:r>
            <a:endParaRPr lang="en-US" dirty="0"/>
          </a:p>
        </p:txBody>
      </p:sp>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363272" cy="1512168"/>
          </a:xfrm>
        </p:spPr>
        <p:txBody>
          <a:bodyPr/>
          <a:lstStyle/>
          <a:p>
            <a:r>
              <a:rPr lang="en-US" sz="2800" dirty="0" smtClean="0">
                <a:solidFill>
                  <a:srgbClr val="C00000"/>
                </a:solidFill>
              </a:rPr>
              <a:t>From 1485 to 1603, the royal House (family) of Tudor ruled England. Queen Elizabeth I, the last Tudor monarch, reigned from 1558 to 1603.</a:t>
            </a:r>
            <a:endParaRPr lang="ru-RU" sz="2800" dirty="0">
              <a:solidFill>
                <a:srgbClr val="C00000"/>
              </a:solidFill>
            </a:endParaRPr>
          </a:p>
        </p:txBody>
      </p:sp>
      <p:sp>
        <p:nvSpPr>
          <p:cNvPr id="3" name="Содержимое 2"/>
          <p:cNvSpPr>
            <a:spLocks noGrp="1"/>
          </p:cNvSpPr>
          <p:nvPr>
            <p:ph idx="1"/>
          </p:nvPr>
        </p:nvSpPr>
        <p:spPr>
          <a:xfrm>
            <a:off x="179512" y="2132856"/>
            <a:ext cx="8712968" cy="4464496"/>
          </a:xfrm>
        </p:spPr>
        <p:txBody>
          <a:bodyPr/>
          <a:lstStyle/>
          <a:p>
            <a:pPr algn="just"/>
            <a:r>
              <a:rPr lang="en-US" dirty="0" smtClean="0"/>
              <a:t>During the Elizabethan Age, the </a:t>
            </a:r>
            <a:r>
              <a:rPr lang="en-US" sz="2800" dirty="0" smtClean="0"/>
              <a:t>English explored and colonized distant lands. Wealth from the colonies poured into England. A newly rich merchants as well as the nobility wanted entertainment and fine art and were willing to pay for them. Writers, painters, and musicians flocked to London, making it a European cultural center. English writers produced some of the greatest poetry and drama in world literature</a:t>
            </a:r>
            <a:endParaRPr lang="ru-RU"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62200" y="188640"/>
            <a:ext cx="6324600" cy="1411560"/>
          </a:xfrm>
        </p:spPr>
        <p:txBody>
          <a:bodyPr/>
          <a:lstStyle/>
          <a:p>
            <a:r>
              <a:rPr lang="en-US" sz="4800" b="1" dirty="0" smtClean="0">
                <a:solidFill>
                  <a:schemeClr val="accent1">
                    <a:lumMod val="75000"/>
                  </a:schemeClr>
                </a:solidFill>
                <a:latin typeface="Monotype Corsiva" pitchFamily="66" charset="0"/>
              </a:rPr>
              <a:t>Elizabethan poetry- </a:t>
            </a:r>
            <a:r>
              <a:rPr lang="en-US" sz="2400" b="1" dirty="0" smtClean="0">
                <a:solidFill>
                  <a:schemeClr val="accent1">
                    <a:lumMod val="75000"/>
                  </a:schemeClr>
                </a:solidFill>
                <a:latin typeface="Monotype Corsiva" pitchFamily="66" charset="0"/>
              </a:rPr>
              <a:t>three chief forms of poetry flourished during this  </a:t>
            </a:r>
            <a:endParaRPr lang="ru-RU" sz="2400" b="1" dirty="0">
              <a:solidFill>
                <a:schemeClr val="accent1">
                  <a:lumMod val="75000"/>
                </a:schemeClr>
              </a:solidFill>
              <a:latin typeface="Monotype Corsiva" pitchFamily="66" charset="0"/>
            </a:endParaRPr>
          </a:p>
        </p:txBody>
      </p:sp>
      <p:graphicFrame>
        <p:nvGraphicFramePr>
          <p:cNvPr id="4" name="Содержимое 3"/>
          <p:cNvGraphicFramePr>
            <a:graphicFrameLocks noGrp="1"/>
          </p:cNvGraphicFramePr>
          <p:nvPr>
            <p:ph idx="1"/>
          </p:nvPr>
        </p:nvGraphicFramePr>
        <p:xfrm>
          <a:off x="1187624" y="1700808"/>
          <a:ext cx="7270576" cy="4852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60648"/>
            <a:ext cx="8003232" cy="5544616"/>
          </a:xfrm>
        </p:spPr>
        <p:txBody>
          <a:bodyPr/>
          <a:lstStyle/>
          <a:p>
            <a:pPr algn="l"/>
            <a:r>
              <a:rPr lang="en-US" sz="2000" b="1" dirty="0" smtClean="0">
                <a:solidFill>
                  <a:srgbClr val="C00000"/>
                </a:solidFill>
                <a:latin typeface="Monotype Corsiva" pitchFamily="66" charset="0"/>
              </a:rPr>
              <a:t>LYRIC </a:t>
            </a:r>
            <a:r>
              <a:rPr lang="en-US" sz="2000" dirty="0" smtClean="0">
                <a:latin typeface="Arial" pitchFamily="34" charset="0"/>
                <a:cs typeface="Arial" pitchFamily="34" charset="0"/>
              </a:rPr>
              <a:t>– a short poem that expresses a poet’s personal emotions in a songlike style. </a:t>
            </a:r>
            <a:r>
              <a:rPr lang="en-US" sz="2000" i="1" dirty="0" smtClean="0">
                <a:latin typeface="Arial" pitchFamily="34" charset="0"/>
                <a:cs typeface="Arial" pitchFamily="34" charset="0"/>
              </a:rPr>
              <a:t>Thomas Campion </a:t>
            </a:r>
            <a:r>
              <a:rPr lang="en-US" sz="2000" dirty="0" smtClean="0">
                <a:latin typeface="Arial" pitchFamily="34" charset="0"/>
                <a:cs typeface="Arial" pitchFamily="34" charset="0"/>
              </a:rPr>
              <a:t>wrote many beautiful lyrics in his </a:t>
            </a:r>
            <a:r>
              <a:rPr lang="en-US" sz="2000" i="1" dirty="0" smtClean="0">
                <a:latin typeface="Arial" pitchFamily="34" charset="0"/>
                <a:cs typeface="Arial" pitchFamily="34" charset="0"/>
              </a:rPr>
              <a:t>“Books of Airs”;</a:t>
            </a: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n-US" sz="2000" b="1" dirty="0" smtClean="0">
                <a:solidFill>
                  <a:srgbClr val="C00000"/>
                </a:solidFill>
                <a:latin typeface="Monotype Corsiva" pitchFamily="66" charset="0"/>
                <a:cs typeface="Arial" pitchFamily="34" charset="0"/>
              </a:rPr>
              <a:t>SONNET </a:t>
            </a:r>
            <a:r>
              <a:rPr lang="en-US" sz="2000" b="1" dirty="0" smtClean="0">
                <a:latin typeface="Monotype Corsiva" pitchFamily="66" charset="0"/>
                <a:cs typeface="Arial" pitchFamily="34" charset="0"/>
              </a:rPr>
              <a:t>– </a:t>
            </a:r>
            <a:r>
              <a:rPr lang="en-US" sz="2000" dirty="0" smtClean="0">
                <a:latin typeface="Arial" pitchFamily="34" charset="0"/>
                <a:cs typeface="Arial" pitchFamily="34" charset="0"/>
              </a:rPr>
              <a:t>14-line poem with a certain pattern of rhyme and rhythm. Elizabethan poets wrote two types of sonnets, the Italian sonnet and English sonnet. The two types differed in the arrangement of the rhythm. Sir </a:t>
            </a:r>
            <a:r>
              <a:rPr lang="en-US" sz="2000" i="1" dirty="0" smtClean="0">
                <a:latin typeface="Arial" pitchFamily="34" charset="0"/>
                <a:cs typeface="Arial" pitchFamily="34" charset="0"/>
              </a:rPr>
              <a:t>Thomas Wyatt </a:t>
            </a:r>
            <a:r>
              <a:rPr lang="en-US" sz="2000" dirty="0" smtClean="0">
                <a:latin typeface="Arial" pitchFamily="34" charset="0"/>
                <a:cs typeface="Arial" pitchFamily="34" charset="0"/>
              </a:rPr>
              <a:t>introduced the sonnet from Italy into English literature in the early 1500s. The Earl of Surrey modified the form into English sonnet. Their verses were published in the collection commonly called </a:t>
            </a:r>
            <a:r>
              <a:rPr lang="en-US" sz="2000" i="1" dirty="0" smtClean="0">
                <a:latin typeface="Arial" pitchFamily="34" charset="0"/>
                <a:cs typeface="Arial" pitchFamily="34" charset="0"/>
              </a:rPr>
              <a:t>“</a:t>
            </a:r>
            <a:r>
              <a:rPr lang="en-US" sz="2000" i="1" dirty="0" err="1" smtClean="0">
                <a:latin typeface="Arial" pitchFamily="34" charset="0"/>
                <a:cs typeface="Arial" pitchFamily="34" charset="0"/>
              </a:rPr>
              <a:t>Tottel’s</a:t>
            </a:r>
            <a:r>
              <a:rPr lang="en-US" sz="2000" i="1" dirty="0" smtClean="0">
                <a:latin typeface="Arial" pitchFamily="34" charset="0"/>
                <a:cs typeface="Arial" pitchFamily="34" charset="0"/>
              </a:rPr>
              <a:t> Miscellany”. </a:t>
            </a:r>
            <a:r>
              <a:rPr lang="en-US" sz="2000" dirty="0">
                <a:latin typeface="Arial" pitchFamily="34" charset="0"/>
                <a:cs typeface="Arial" pitchFamily="34" charset="0"/>
              </a:rPr>
              <a:t>W</a:t>
            </a:r>
            <a:r>
              <a:rPr lang="en-US" sz="2000" dirty="0" smtClean="0">
                <a:latin typeface="Arial" pitchFamily="34" charset="0"/>
                <a:cs typeface="Arial" pitchFamily="34" charset="0"/>
              </a:rPr>
              <a:t>illiam Shakespeare  and Edmund Spenser wrote sonnet sequences – a group of sonnets based on a single theme or about one person. </a:t>
            </a:r>
            <a:br>
              <a:rPr lang="en-US" sz="2000" dirty="0" smtClean="0">
                <a:latin typeface="Arial" pitchFamily="34" charset="0"/>
                <a:cs typeface="Arial" pitchFamily="34" charset="0"/>
              </a:rPr>
            </a:br>
            <a:r>
              <a:rPr lang="en-US" sz="2000" b="1" dirty="0" smtClean="0">
                <a:solidFill>
                  <a:srgbClr val="C00000"/>
                </a:solidFill>
                <a:latin typeface="Monotype Corsiva" pitchFamily="66" charset="0"/>
                <a:cs typeface="Arial" pitchFamily="34" charset="0"/>
              </a:rPr>
              <a:t>NARRATIVE POEM </a:t>
            </a:r>
            <a:r>
              <a:rPr lang="en-US" sz="2000" dirty="0" smtClean="0">
                <a:latin typeface="Arial" pitchFamily="34" charset="0"/>
                <a:cs typeface="Arial" pitchFamily="34" charset="0"/>
              </a:rPr>
              <a:t>tells a story. In addition to sonnets, Shakespeare and  Spenser wrote narrative poems. Shakespeare based his </a:t>
            </a:r>
            <a:r>
              <a:rPr lang="en-US" sz="2000" i="1" dirty="0" smtClean="0">
                <a:latin typeface="Arial" pitchFamily="34" charset="0"/>
                <a:cs typeface="Arial" pitchFamily="34" charset="0"/>
              </a:rPr>
              <a:t>“</a:t>
            </a:r>
            <a:r>
              <a:rPr lang="en-US" sz="2000" i="1" dirty="0">
                <a:latin typeface="Arial" pitchFamily="34" charset="0"/>
                <a:cs typeface="Arial" pitchFamily="34" charset="0"/>
              </a:rPr>
              <a:t>V</a:t>
            </a:r>
            <a:r>
              <a:rPr lang="en-US" sz="2000" i="1" dirty="0" smtClean="0">
                <a:latin typeface="Arial" pitchFamily="34" charset="0"/>
                <a:cs typeface="Arial" pitchFamily="34" charset="0"/>
              </a:rPr>
              <a:t>enus and </a:t>
            </a:r>
            <a:r>
              <a:rPr lang="en-US" sz="2000" i="1" dirty="0">
                <a:latin typeface="Arial" pitchFamily="34" charset="0"/>
                <a:cs typeface="Arial" pitchFamily="34" charset="0"/>
              </a:rPr>
              <a:t>A</a:t>
            </a:r>
            <a:r>
              <a:rPr lang="en-US" sz="2000" i="1" dirty="0" smtClean="0">
                <a:latin typeface="Arial" pitchFamily="34" charset="0"/>
                <a:cs typeface="Arial" pitchFamily="34" charset="0"/>
              </a:rPr>
              <a:t>donis” </a:t>
            </a:r>
            <a:r>
              <a:rPr lang="en-US" sz="2000" dirty="0" smtClean="0">
                <a:latin typeface="Arial" pitchFamily="34" charset="0"/>
                <a:cs typeface="Arial" pitchFamily="34" charset="0"/>
              </a:rPr>
              <a:t>on a Roman myth. Spenser borrowed heavily from medieval romances.</a:t>
            </a:r>
            <a:br>
              <a:rPr lang="en-US" sz="2000" dirty="0" smtClean="0">
                <a:latin typeface="Arial" pitchFamily="34" charset="0"/>
                <a:cs typeface="Arial" pitchFamily="34" charset="0"/>
              </a:rPr>
            </a:br>
            <a:r>
              <a:rPr lang="en-US" sz="2000" dirty="0" smtClean="0">
                <a:latin typeface="Arial" pitchFamily="34" charset="0"/>
                <a:cs typeface="Arial" pitchFamily="34" charset="0"/>
              </a:rPr>
              <a:t>English poets translated many works from other literatures. The translation introduced </a:t>
            </a:r>
            <a:r>
              <a:rPr lang="en-US" sz="2000" b="1" dirty="0" smtClean="0">
                <a:solidFill>
                  <a:srgbClr val="C00000"/>
                </a:solidFill>
                <a:latin typeface="Monotype Corsiva" pitchFamily="66" charset="0"/>
                <a:cs typeface="Arial" pitchFamily="34" charset="0"/>
              </a:rPr>
              <a:t>blank verse </a:t>
            </a:r>
            <a:r>
              <a:rPr lang="en-US" sz="2000" dirty="0" smtClean="0">
                <a:latin typeface="Arial" pitchFamily="34" charset="0"/>
                <a:cs typeface="Arial" pitchFamily="34" charset="0"/>
              </a:rPr>
              <a:t>into English literature. </a:t>
            </a:r>
            <a:r>
              <a:rPr lang="en-US" sz="2000" b="1" dirty="0" smtClean="0">
                <a:solidFill>
                  <a:srgbClr val="C00000"/>
                </a:solidFill>
                <a:latin typeface="Monotype Corsiva" pitchFamily="66" charset="0"/>
                <a:cs typeface="Arial" pitchFamily="34" charset="0"/>
              </a:rPr>
              <a:t>BLANK VERSE </a:t>
            </a:r>
            <a:r>
              <a:rPr lang="en-US" sz="2000" dirty="0" smtClean="0">
                <a:latin typeface="Arial" pitchFamily="34" charset="0"/>
                <a:cs typeface="Arial" pitchFamily="34" charset="0"/>
              </a:rPr>
              <a:t>consists of unrhymed lines of 10 syllables, with every syllable accented. Many poets adopted this form.</a:t>
            </a:r>
            <a:br>
              <a:rPr lang="en-US" sz="2000" dirty="0" smtClean="0">
                <a:latin typeface="Arial" pitchFamily="34" charset="0"/>
                <a:cs typeface="Arial" pitchFamily="34" charset="0"/>
              </a:rPr>
            </a:br>
            <a:r>
              <a:rPr lang="en-US" sz="2000" dirty="0" smtClean="0">
                <a:latin typeface="Arial" pitchFamily="34" charset="0"/>
                <a:cs typeface="Arial" pitchFamily="34" charset="0"/>
              </a:rPr>
              <a:t/>
            </a:r>
            <a:br>
              <a:rPr lang="en-US" sz="2000" dirty="0" smtClean="0">
                <a:latin typeface="Arial" pitchFamily="34" charset="0"/>
                <a:cs typeface="Arial" pitchFamily="34" charset="0"/>
              </a:rPr>
            </a:br>
            <a:endParaRPr lang="ru-RU" sz="2000" dirty="0">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428625" y="285750"/>
            <a:ext cx="8229600" cy="1143000"/>
          </a:xfrm>
        </p:spPr>
        <p:txBody>
          <a:bodyPr/>
          <a:lstStyle/>
          <a:p>
            <a:r>
              <a:rPr lang="en-US" sz="2800" dirty="0" smtClean="0"/>
              <a:t>English poets at that time imitated foreign models, the most important of which was the sonnet, the poetic form which is originally Italian.</a:t>
            </a:r>
            <a:endParaRPr lang="ru-RU" sz="2800" dirty="0" smtClean="0"/>
          </a:p>
        </p:txBody>
      </p:sp>
      <p:sp>
        <p:nvSpPr>
          <p:cNvPr id="6" name="Content Placeholder 5"/>
          <p:cNvSpPr>
            <a:spLocks noGrp="1"/>
          </p:cNvSpPr>
          <p:nvPr>
            <p:ph sz="half" idx="2"/>
          </p:nvPr>
        </p:nvSpPr>
        <p:spPr>
          <a:xfrm>
            <a:off x="3995936" y="2348880"/>
            <a:ext cx="4450060" cy="4114800"/>
          </a:xfrm>
        </p:spPr>
        <p:txBody>
          <a:bodyPr rtlCol="0">
            <a:normAutofit fontScale="77500" lnSpcReduction="20000"/>
          </a:bodyPr>
          <a:lstStyle/>
          <a:p>
            <a:pPr fontAlgn="auto">
              <a:spcAft>
                <a:spcPts val="0"/>
              </a:spcAft>
              <a:buFont typeface="Arial" pitchFamily="34" charset="0"/>
              <a:buNone/>
              <a:defRPr/>
            </a:pPr>
            <a:r>
              <a:rPr lang="en-US" dirty="0" smtClean="0"/>
              <a:t>It was brought to perfection by the great Italian poet Francesco </a:t>
            </a:r>
            <a:r>
              <a:rPr lang="en-US" dirty="0" err="1" smtClean="0"/>
              <a:t>Petrarca</a:t>
            </a:r>
            <a:r>
              <a:rPr lang="en-US" dirty="0" smtClean="0"/>
              <a:t> (1304 – 1374). ( Petrarch is the English spelling of his name.)</a:t>
            </a:r>
          </a:p>
          <a:p>
            <a:pPr fontAlgn="auto">
              <a:spcAft>
                <a:spcPts val="0"/>
              </a:spcAft>
              <a:buFont typeface="Arial" pitchFamily="34" charset="0"/>
              <a:buNone/>
              <a:defRPr/>
            </a:pPr>
            <a:r>
              <a:rPr lang="en-US" dirty="0" smtClean="0"/>
              <a:t>A Petrarch sonnet is a poem of 14 lines: two </a:t>
            </a:r>
            <a:r>
              <a:rPr lang="en-US" dirty="0" err="1" smtClean="0"/>
              <a:t>quatrians</a:t>
            </a:r>
            <a:r>
              <a:rPr lang="en-US" dirty="0" smtClean="0"/>
              <a:t> ($-line stanzas) and two </a:t>
            </a:r>
            <a:r>
              <a:rPr lang="en-US" dirty="0" err="1" smtClean="0"/>
              <a:t>terzets</a:t>
            </a:r>
            <a:r>
              <a:rPr lang="en-US" dirty="0" smtClean="0"/>
              <a:t> (#-line stanzas).The rhythmic pattern of the </a:t>
            </a:r>
            <a:r>
              <a:rPr lang="en-US" dirty="0" err="1" smtClean="0"/>
              <a:t>quatrians</a:t>
            </a:r>
            <a:r>
              <a:rPr lang="en-US" dirty="0" smtClean="0"/>
              <a:t> is </a:t>
            </a:r>
            <a:r>
              <a:rPr lang="en-US" b="1" i="1" dirty="0" err="1" smtClean="0"/>
              <a:t>abba</a:t>
            </a:r>
            <a:r>
              <a:rPr lang="en-US" b="1" i="1" dirty="0" smtClean="0"/>
              <a:t> </a:t>
            </a:r>
            <a:r>
              <a:rPr lang="en-US" b="1" i="1" dirty="0" err="1" smtClean="0"/>
              <a:t>abba</a:t>
            </a:r>
            <a:r>
              <a:rPr lang="en-US" b="1" i="1" dirty="0" smtClean="0"/>
              <a:t> </a:t>
            </a:r>
            <a:r>
              <a:rPr lang="en-US" b="1" dirty="0" smtClean="0"/>
              <a:t>(</a:t>
            </a:r>
            <a:r>
              <a:rPr lang="en-US" dirty="0" smtClean="0"/>
              <a:t>the rhymes in both </a:t>
            </a:r>
            <a:r>
              <a:rPr lang="en-US" dirty="0" err="1" smtClean="0"/>
              <a:t>quatrians</a:t>
            </a:r>
            <a:r>
              <a:rPr lang="en-US" dirty="0" smtClean="0"/>
              <a:t> are the same);</a:t>
            </a:r>
            <a:r>
              <a:rPr lang="en-US" i="1" dirty="0" smtClean="0"/>
              <a:t> </a:t>
            </a:r>
            <a:r>
              <a:rPr lang="en-US" dirty="0" smtClean="0"/>
              <a:t>the rhymes of the </a:t>
            </a:r>
            <a:r>
              <a:rPr lang="en-US" dirty="0" err="1" smtClean="0"/>
              <a:t>terzets</a:t>
            </a:r>
            <a:r>
              <a:rPr lang="en-US" dirty="0" smtClean="0"/>
              <a:t> could vary: </a:t>
            </a:r>
            <a:r>
              <a:rPr lang="en-US" b="1" i="1" dirty="0" err="1" smtClean="0"/>
              <a:t>cde</a:t>
            </a:r>
            <a:r>
              <a:rPr lang="en-US" b="1" i="1" dirty="0" smtClean="0"/>
              <a:t> </a:t>
            </a:r>
            <a:r>
              <a:rPr lang="en-US" b="1" i="1" dirty="0" err="1" smtClean="0"/>
              <a:t>cde</a:t>
            </a:r>
            <a:r>
              <a:rPr lang="en-US" b="1" i="1" dirty="0" smtClean="0"/>
              <a:t>; </a:t>
            </a:r>
            <a:r>
              <a:rPr lang="en-US" b="1" i="1" dirty="0" err="1" smtClean="0"/>
              <a:t>cdc</a:t>
            </a:r>
            <a:r>
              <a:rPr lang="en-US" b="1" i="1" dirty="0" smtClean="0"/>
              <a:t> </a:t>
            </a:r>
            <a:r>
              <a:rPr lang="en-US" b="1" i="1" dirty="0" err="1" smtClean="0"/>
              <a:t>dcd</a:t>
            </a:r>
            <a:r>
              <a:rPr lang="en-US" b="1" i="1" dirty="0" smtClean="0"/>
              <a:t>; </a:t>
            </a:r>
            <a:r>
              <a:rPr lang="en-US" b="1" i="1" dirty="0" err="1" smtClean="0"/>
              <a:t>ccd</a:t>
            </a:r>
            <a:r>
              <a:rPr lang="en-US" b="1" i="1" dirty="0" smtClean="0"/>
              <a:t> </a:t>
            </a:r>
            <a:r>
              <a:rPr lang="en-US" b="1" i="1" dirty="0" err="1" smtClean="0"/>
              <a:t>eed</a:t>
            </a:r>
            <a:r>
              <a:rPr lang="en-US" b="1" i="1" dirty="0" smtClean="0"/>
              <a:t>.</a:t>
            </a:r>
            <a:endParaRPr lang="ru-RU" b="1" i="1" dirty="0" smtClean="0"/>
          </a:p>
        </p:txBody>
      </p:sp>
      <p:pic>
        <p:nvPicPr>
          <p:cNvPr id="7172" name="Picture 2" descr="E:\My Pictures\8197[1].jpg"/>
          <p:cNvPicPr>
            <a:picLocks noGrp="1" noChangeAspect="1" noChangeArrowheads="1"/>
          </p:cNvPicPr>
          <p:nvPr>
            <p:ph sz="half" idx="1"/>
          </p:nvPr>
        </p:nvPicPr>
        <p:blipFill>
          <a:blip r:embed="rId2" cstate="print"/>
          <a:srcRect/>
          <a:stretch>
            <a:fillRect/>
          </a:stretch>
        </p:blipFill>
        <p:spPr>
          <a:xfrm>
            <a:off x="1014413" y="1600200"/>
            <a:ext cx="2924175" cy="4525963"/>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z="2800" smtClean="0"/>
              <a:t>The outstanding English poets of the middle of the 16</a:t>
            </a:r>
            <a:r>
              <a:rPr lang="en-US" sz="2800" baseline="30000" smtClean="0"/>
              <a:t>th</a:t>
            </a:r>
            <a:r>
              <a:rPr lang="en-US" sz="2800" smtClean="0"/>
              <a:t> century who were the first to bring the sonnet into English literature were</a:t>
            </a:r>
            <a:endParaRPr lang="ru-RU" sz="2800" smtClean="0"/>
          </a:p>
        </p:txBody>
      </p:sp>
      <p:sp>
        <p:nvSpPr>
          <p:cNvPr id="5" name="Text Placeholder 4"/>
          <p:cNvSpPr>
            <a:spLocks noGrp="1"/>
          </p:cNvSpPr>
          <p:nvPr>
            <p:ph type="body" idx="1"/>
          </p:nvPr>
        </p:nvSpPr>
        <p:spPr>
          <a:xfrm>
            <a:off x="457200" y="1535113"/>
            <a:ext cx="4040188" cy="393700"/>
          </a:xfrm>
        </p:spPr>
        <p:txBody>
          <a:bodyPr rtlCol="0">
            <a:normAutofit fontScale="85000" lnSpcReduction="10000"/>
          </a:bodyPr>
          <a:lstStyle/>
          <a:p>
            <a:pPr fontAlgn="auto">
              <a:spcAft>
                <a:spcPts val="0"/>
              </a:spcAft>
              <a:buFont typeface="Arial" pitchFamily="34" charset="0"/>
              <a:buNone/>
              <a:defRPr/>
            </a:pPr>
            <a:r>
              <a:rPr lang="en-US" dirty="0" smtClean="0">
                <a:solidFill>
                  <a:srgbClr val="00FF00"/>
                </a:solidFill>
              </a:rPr>
              <a:t>Sir Thomas Wyatt (1503 -1542)</a:t>
            </a:r>
            <a:endParaRPr lang="ru-RU" dirty="0" smtClean="0">
              <a:solidFill>
                <a:srgbClr val="00FF00"/>
              </a:solidFill>
            </a:endParaRPr>
          </a:p>
        </p:txBody>
      </p:sp>
      <p:sp>
        <p:nvSpPr>
          <p:cNvPr id="7" name="Text Placeholder 6"/>
          <p:cNvSpPr>
            <a:spLocks noGrp="1"/>
          </p:cNvSpPr>
          <p:nvPr>
            <p:ph type="body" sz="quarter" idx="3"/>
          </p:nvPr>
        </p:nvSpPr>
        <p:spPr/>
        <p:txBody>
          <a:bodyPr rtlCol="0">
            <a:normAutofit fontScale="77500" lnSpcReduction="20000"/>
          </a:bodyPr>
          <a:lstStyle/>
          <a:p>
            <a:pPr fontAlgn="auto">
              <a:spcAft>
                <a:spcPts val="0"/>
              </a:spcAft>
              <a:buFont typeface="Arial" pitchFamily="34" charset="0"/>
              <a:buNone/>
              <a:defRPr/>
            </a:pPr>
            <a:r>
              <a:rPr lang="en-US" dirty="0" smtClean="0">
                <a:solidFill>
                  <a:srgbClr val="00FF00"/>
                </a:solidFill>
              </a:rPr>
              <a:t>Henry Howard, Earl of Surrey</a:t>
            </a:r>
          </a:p>
          <a:p>
            <a:pPr fontAlgn="auto">
              <a:spcAft>
                <a:spcPts val="0"/>
              </a:spcAft>
              <a:buFont typeface="Arial" pitchFamily="34" charset="0"/>
              <a:buNone/>
              <a:defRPr/>
            </a:pPr>
            <a:r>
              <a:rPr lang="en-US" dirty="0" smtClean="0">
                <a:solidFill>
                  <a:srgbClr val="00FF00"/>
                </a:solidFill>
              </a:rPr>
              <a:t>(1517 -1547).</a:t>
            </a:r>
            <a:endParaRPr lang="ru-RU" dirty="0" smtClean="0">
              <a:solidFill>
                <a:srgbClr val="00FF00"/>
              </a:solidFill>
            </a:endParaRPr>
          </a:p>
        </p:txBody>
      </p:sp>
      <p:pic>
        <p:nvPicPr>
          <p:cNvPr id="9221" name="Picture 2" descr="E:\My Pictures\wyatt[1].jpg"/>
          <p:cNvPicPr>
            <a:picLocks noGrp="1" noChangeAspect="1" noChangeArrowheads="1"/>
          </p:cNvPicPr>
          <p:nvPr>
            <p:ph sz="half" idx="2"/>
          </p:nvPr>
        </p:nvPicPr>
        <p:blipFill>
          <a:blip r:embed="rId2" cstate="print"/>
          <a:srcRect/>
          <a:stretch>
            <a:fillRect/>
          </a:stretch>
        </p:blipFill>
        <p:spPr>
          <a:xfrm>
            <a:off x="850900" y="2357438"/>
            <a:ext cx="3252788" cy="3768725"/>
          </a:xfrm>
          <a:noFill/>
        </p:spPr>
      </p:pic>
      <p:pic>
        <p:nvPicPr>
          <p:cNvPr id="9222" name="Picture 3" descr="E:\My Pictures\howard[1].jpg"/>
          <p:cNvPicPr>
            <a:picLocks noGrp="1" noChangeAspect="1" noChangeArrowheads="1"/>
          </p:cNvPicPr>
          <p:nvPr>
            <p:ph sz="quarter" idx="4"/>
          </p:nvPr>
        </p:nvPicPr>
        <p:blipFill>
          <a:blip r:embed="rId3" cstate="print"/>
          <a:srcRect/>
          <a:stretch>
            <a:fillRect/>
          </a:stretch>
        </p:blipFill>
        <p:spPr>
          <a:xfrm>
            <a:off x="5000625" y="2357438"/>
            <a:ext cx="3000375" cy="3643312"/>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714375" y="714375"/>
            <a:ext cx="7515225" cy="5411788"/>
          </a:xfrm>
        </p:spPr>
        <p:txBody>
          <a:bodyPr rtlCol="0">
            <a:normAutofit fontScale="92500" lnSpcReduction="20000"/>
          </a:bodyPr>
          <a:lstStyle/>
          <a:p>
            <a:pPr fontAlgn="auto">
              <a:spcAft>
                <a:spcPts val="0"/>
              </a:spcAft>
              <a:buFont typeface="Arial" pitchFamily="34" charset="0"/>
              <a:buNone/>
              <a:defRPr/>
            </a:pPr>
            <a:r>
              <a:rPr lang="en-US" dirty="0" smtClean="0"/>
              <a:t>It is rather difficult to compose a sonnet observing the strict form and alteration of lines. </a:t>
            </a:r>
          </a:p>
          <a:p>
            <a:pPr fontAlgn="auto">
              <a:spcAft>
                <a:spcPts val="0"/>
              </a:spcAft>
              <a:buFont typeface="Arial" pitchFamily="34" charset="0"/>
              <a:buNone/>
              <a:defRPr/>
            </a:pPr>
            <a:r>
              <a:rPr lang="en-US" dirty="0" smtClean="0"/>
              <a:t>Besides, in a classical sonnet a thought is put forth in the first </a:t>
            </a:r>
            <a:r>
              <a:rPr lang="en-US" dirty="0" err="1" smtClean="0"/>
              <a:t>quatrian</a:t>
            </a:r>
            <a:r>
              <a:rPr lang="en-US" dirty="0" smtClean="0"/>
              <a:t>, </a:t>
            </a:r>
          </a:p>
          <a:p>
            <a:pPr fontAlgn="auto">
              <a:spcAft>
                <a:spcPts val="0"/>
              </a:spcAft>
              <a:buFont typeface="Arial" pitchFamily="34" charset="0"/>
              <a:buNone/>
              <a:defRPr/>
            </a:pPr>
            <a:r>
              <a:rPr lang="en-US" dirty="0" smtClean="0"/>
              <a:t>another thought (contradicting the first) in the second, </a:t>
            </a:r>
          </a:p>
          <a:p>
            <a:pPr fontAlgn="auto">
              <a:spcAft>
                <a:spcPts val="0"/>
              </a:spcAft>
              <a:buFont typeface="Arial" pitchFamily="34" charset="0"/>
              <a:buNone/>
              <a:defRPr/>
            </a:pPr>
            <a:r>
              <a:rPr lang="en-US" dirty="0" smtClean="0"/>
              <a:t>these two thoughts  intersect in the first </a:t>
            </a:r>
            <a:r>
              <a:rPr lang="en-US" dirty="0" err="1" smtClean="0"/>
              <a:t>terzet</a:t>
            </a:r>
            <a:r>
              <a:rPr lang="en-US" dirty="0" smtClean="0"/>
              <a:t>, usually in the last line of the sonnet.</a:t>
            </a:r>
          </a:p>
          <a:p>
            <a:pPr fontAlgn="auto">
              <a:spcAft>
                <a:spcPts val="0"/>
              </a:spcAft>
              <a:buFont typeface="Arial" pitchFamily="34" charset="0"/>
              <a:buNone/>
              <a:defRPr/>
            </a:pPr>
            <a:r>
              <a:rPr lang="en-US" dirty="0" smtClean="0"/>
              <a:t>If the author is skilful enough, he makes the last line the most significant, this word is called </a:t>
            </a:r>
            <a:r>
              <a:rPr lang="en-US" b="1" dirty="0" smtClean="0"/>
              <a:t>the key </a:t>
            </a:r>
            <a:r>
              <a:rPr lang="en-US" dirty="0" smtClean="0"/>
              <a:t>of the sonnet.</a:t>
            </a:r>
            <a:endParaRPr lang="ru-RU"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title"/>
          </p:nvPr>
        </p:nvSpPr>
        <p:spPr/>
        <p:txBody>
          <a:bodyPr/>
          <a:lstStyle/>
          <a:p>
            <a:r>
              <a:rPr lang="en-US" sz="2400" smtClean="0"/>
              <a:t>Sir Thomas Wyatt’s most quoted poem is not, strictly speaking, a sonnet, but it may serve as an example of an elaborate verse form with a strictly observed rhyme pattern:</a:t>
            </a:r>
            <a:endParaRPr lang="ru-RU" sz="2400" smtClean="0"/>
          </a:p>
        </p:txBody>
      </p:sp>
      <p:sp>
        <p:nvSpPr>
          <p:cNvPr id="10243" name="Content Placeholder 3"/>
          <p:cNvSpPr>
            <a:spLocks noGrp="1"/>
          </p:cNvSpPr>
          <p:nvPr>
            <p:ph idx="1"/>
          </p:nvPr>
        </p:nvSpPr>
        <p:spPr>
          <a:xfrm>
            <a:off x="2286000" y="1988840"/>
            <a:ext cx="6172200" cy="4564360"/>
          </a:xfrm>
        </p:spPr>
        <p:txBody>
          <a:bodyPr/>
          <a:lstStyle/>
          <a:p>
            <a:pPr algn="ctr">
              <a:buFont typeface="Arial" charset="0"/>
              <a:buNone/>
            </a:pPr>
            <a:r>
              <a:rPr lang="en-US" dirty="0" smtClean="0"/>
              <a:t> </a:t>
            </a:r>
            <a:r>
              <a:rPr lang="en-US" b="1" dirty="0" smtClean="0">
                <a:latin typeface="Monotype Corsiva" pitchFamily="66" charset="0"/>
              </a:rPr>
              <a:t>The Lover’s Appeal</a:t>
            </a:r>
          </a:p>
          <a:p>
            <a:pPr>
              <a:buFont typeface="Arial" charset="0"/>
              <a:buNone/>
            </a:pPr>
            <a:r>
              <a:rPr lang="en-US" dirty="0" smtClean="0">
                <a:latin typeface="Monotype Corsiva" pitchFamily="66" charset="0"/>
              </a:rPr>
              <a:t>And wilt thou leave me thus?</a:t>
            </a:r>
          </a:p>
          <a:p>
            <a:pPr>
              <a:buFont typeface="Arial" charset="0"/>
              <a:buNone/>
            </a:pPr>
            <a:r>
              <a:rPr lang="en-US" dirty="0" smtClean="0">
                <a:latin typeface="Monotype Corsiva" pitchFamily="66" charset="0"/>
              </a:rPr>
              <a:t>Say nay! Say nay! For shame!</a:t>
            </a:r>
          </a:p>
          <a:p>
            <a:pPr>
              <a:buFont typeface="Arial" charset="0"/>
              <a:buNone/>
            </a:pPr>
            <a:r>
              <a:rPr lang="en-US" dirty="0" smtClean="0">
                <a:latin typeface="Monotype Corsiva" pitchFamily="66" charset="0"/>
              </a:rPr>
              <a:t>To save thee from the blame</a:t>
            </a:r>
          </a:p>
          <a:p>
            <a:pPr>
              <a:buFont typeface="Arial" charset="0"/>
              <a:buNone/>
            </a:pPr>
            <a:r>
              <a:rPr lang="en-US" dirty="0" smtClean="0">
                <a:latin typeface="Monotype Corsiva" pitchFamily="66" charset="0"/>
              </a:rPr>
              <a:t>Of all my grief and </a:t>
            </a:r>
            <a:r>
              <a:rPr lang="en-US" dirty="0" err="1" smtClean="0">
                <a:latin typeface="Monotype Corsiva" pitchFamily="66" charset="0"/>
              </a:rPr>
              <a:t>grame</a:t>
            </a:r>
            <a:r>
              <a:rPr lang="en-US" dirty="0" smtClean="0">
                <a:latin typeface="Monotype Corsiva" pitchFamily="66" charset="0"/>
              </a:rPr>
              <a:t>.</a:t>
            </a:r>
          </a:p>
          <a:p>
            <a:pPr>
              <a:buFont typeface="Arial" charset="0"/>
              <a:buNone/>
            </a:pPr>
            <a:r>
              <a:rPr lang="en-US" dirty="0" smtClean="0">
                <a:latin typeface="Monotype Corsiva" pitchFamily="66" charset="0"/>
              </a:rPr>
              <a:t>And wilt thou leave me thus?</a:t>
            </a:r>
          </a:p>
          <a:p>
            <a:pPr>
              <a:buFont typeface="Arial" charset="0"/>
              <a:buNone/>
            </a:pPr>
            <a:r>
              <a:rPr lang="en-US" dirty="0" smtClean="0">
                <a:latin typeface="Monotype Corsiva" pitchFamily="66" charset="0"/>
              </a:rPr>
              <a:t>Say nay! Say nay!</a:t>
            </a:r>
            <a:endParaRPr lang="ru-RU" dirty="0" smtClean="0">
              <a:latin typeface="Monotype Corsiva" pitchFamily="66"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utumn_presentation2">
  <a:themeElements>
    <a:clrScheme name="Тема Offic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Forte"/>
        <a:ea typeface=""/>
        <a:cs typeface=""/>
      </a:majorFont>
      <a:minorFont>
        <a:latin typeface="Forte"/>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autumn_presentation2</Template>
  <TotalTime>160</TotalTime>
  <Words>1102</Words>
  <Application>Microsoft Office PowerPoint</Application>
  <PresentationFormat>Экран (4:3)</PresentationFormat>
  <Paragraphs>85</Paragraphs>
  <Slides>17</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17</vt:i4>
      </vt:variant>
    </vt:vector>
  </HeadingPairs>
  <TitlesOfParts>
    <vt:vector size="20" baseType="lpstr">
      <vt:lpstr>Times New Roman</vt:lpstr>
      <vt:lpstr>Forte</vt:lpstr>
      <vt:lpstr>autumn_presentation2</vt:lpstr>
      <vt:lpstr>The Renaissance Period (1485-1660)</vt:lpstr>
      <vt:lpstr>This word, meaning rebirth, is commonly applied to the period of transition from the medieval to the modern word in Western Europe.</vt:lpstr>
      <vt:lpstr>From 1485 to 1603, the royal House (family) of Tudor ruled England. Queen Elizabeth I, the last Tudor monarch, reigned from 1558 to 1603.</vt:lpstr>
      <vt:lpstr>Elizabethan poetry- three chief forms of poetry flourished during this  </vt:lpstr>
      <vt:lpstr>LYRIC – a short poem that expresses a poet’s personal emotions in a songlike style. Thomas Campion wrote many beautiful lyrics in his “Books of Airs”; SONNET – 14-line poem with a certain pattern of rhyme and rhythm. Elizabethan poets wrote two types of sonnets, the Italian sonnet and English sonnet. The two types differed in the arrangement of the rhythm. Sir Thomas Wyatt introduced the sonnet from Italy into English literature in the early 1500s. The Earl of Surrey modified the form into English sonnet. Their verses were published in the collection commonly called “Tottel’s Miscellany”. William Shakespeare  and Edmund Spenser wrote sonnet sequences – a group of sonnets based on a single theme or about one person.  NARRATIVE POEM tells a story. In addition to sonnets, Shakespeare and  Spenser wrote narrative poems. Shakespeare based his “Venus and Adonis” on a Roman myth. Spenser borrowed heavily from medieval romances. English poets translated many works from other literatures. The translation introduced blank verse into English literature. BLANK VERSE consists of unrhymed lines of 10 syllables, with every syllable accented. Many poets adopted this form.  </vt:lpstr>
      <vt:lpstr>English poets at that time imitated foreign models, the most important of which was the sonnet, the poetic form which is originally Italian.</vt:lpstr>
      <vt:lpstr>The outstanding English poets of the middle of the 16th century who were the first to bring the sonnet into English literature were</vt:lpstr>
      <vt:lpstr>Слайд 8</vt:lpstr>
      <vt:lpstr>Sir Thomas Wyatt’s most quoted poem is not, strictly speaking, a sonnet, but it may serve as an example of an elaborate verse form with a strictly observed rhyme pattern:</vt:lpstr>
      <vt:lpstr>Among “non-aristocratic” authors was the greatest poet of the English Renaissance Edmund Spenser  (1552 -1599).</vt:lpstr>
      <vt:lpstr>ELIZABETHAN DRAMA</vt:lpstr>
      <vt:lpstr>A group of leading Elizabethan playwrights were known as the “University Wits”, because they had attended the famous English universities at Oxford and Cambridge.</vt:lpstr>
      <vt:lpstr>The greatest Elizabethan playwright was  WILLIAM SHAKESPEARE</vt:lpstr>
      <vt:lpstr>The two major groups of poets during the Stuart period were:</vt:lpstr>
      <vt:lpstr>Jacobian Drama</vt:lpstr>
      <vt:lpstr>PROSE WRITING</vt:lpstr>
      <vt:lpstr>ВИКОРИСТАНі ДЖЕРЕЛА: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Renaissance Period (1485-1660)</dc:title>
  <dc:creator>Admin</dc:creator>
  <cp:lastModifiedBy>Admin</cp:lastModifiedBy>
  <cp:revision>17</cp:revision>
  <dcterms:created xsi:type="dcterms:W3CDTF">2011-10-25T16:28:09Z</dcterms:created>
  <dcterms:modified xsi:type="dcterms:W3CDTF">2011-10-25T19:08:40Z</dcterms:modified>
</cp:coreProperties>
</file>